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53" r:id="rId1"/>
    <p:sldMasterId id="2147484025" r:id="rId2"/>
    <p:sldMasterId id="2147484029" r:id="rId3"/>
    <p:sldMasterId id="2147484117" r:id="rId4"/>
  </p:sldMasterIdLst>
  <p:notesMasterIdLst>
    <p:notesMasterId r:id="rId19"/>
  </p:notesMasterIdLst>
  <p:handoutMasterIdLst>
    <p:handoutMasterId r:id="rId20"/>
  </p:handoutMasterIdLst>
  <p:sldIdLst>
    <p:sldId id="325" r:id="rId5"/>
    <p:sldId id="368" r:id="rId6"/>
    <p:sldId id="408" r:id="rId7"/>
    <p:sldId id="393" r:id="rId8"/>
    <p:sldId id="409" r:id="rId9"/>
    <p:sldId id="410" r:id="rId10"/>
    <p:sldId id="411" r:id="rId11"/>
    <p:sldId id="385" r:id="rId12"/>
    <p:sldId id="406" r:id="rId13"/>
    <p:sldId id="412" r:id="rId14"/>
    <p:sldId id="407" r:id="rId15"/>
    <p:sldId id="399" r:id="rId16"/>
    <p:sldId id="372" r:id="rId17"/>
    <p:sldId id="396" r:id="rId18"/>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4970"/>
    <a:srgbClr val="660066"/>
    <a:srgbClr val="FF66CC"/>
    <a:srgbClr val="1F679D"/>
    <a:srgbClr val="FEA00B"/>
    <a:srgbClr val="1B8FC8"/>
    <a:srgbClr val="434343"/>
    <a:srgbClr val="D979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361" autoAdjust="0"/>
  </p:normalViewPr>
  <p:slideViewPr>
    <p:cSldViewPr snapToGrid="0">
      <p:cViewPr varScale="1">
        <p:scale>
          <a:sx n="130" d="100"/>
          <a:sy n="130" d="100"/>
        </p:scale>
        <p:origin x="-104" y="-608"/>
      </p:cViewPr>
      <p:guideLst>
        <p:guide orient="horz" pos="528"/>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200" d="100"/>
          <a:sy n="200" d="100"/>
        </p:scale>
        <p:origin x="-252" y="39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3D0B3-0B10-4F8F-96BF-19B0CAF0B7EB}" type="doc">
      <dgm:prSet loTypeId="urn:microsoft.com/office/officeart/2005/8/layout/matrix1" loCatId="matrix" qsTypeId="urn:microsoft.com/office/officeart/2005/8/quickstyle/simple4" qsCatId="simple" csTypeId="urn:microsoft.com/office/officeart/2005/8/colors/colorful3" csCatId="colorful" phldr="1"/>
      <dgm:spPr/>
      <dgm:t>
        <a:bodyPr/>
        <a:lstStyle/>
        <a:p>
          <a:endParaRPr lang="en-US"/>
        </a:p>
      </dgm:t>
    </dgm:pt>
    <dgm:pt modelId="{62C76516-675E-4780-9F78-A81B554E4B9E}">
      <dgm:prSet custT="1"/>
      <dgm:spPr/>
      <dgm:t>
        <a:bodyPr/>
        <a:lstStyle/>
        <a:p>
          <a:pPr rtl="0"/>
          <a:r>
            <a:rPr lang="en-US" sz="2400" b="1" i="1" dirty="0" smtClean="0">
              <a:solidFill>
                <a:schemeClr val="tx2"/>
              </a:solidFill>
              <a:effectLst/>
              <a:latin typeface="Arial" pitchFamily="34" charset="0"/>
              <a:cs typeface="Arial" pitchFamily="34" charset="0"/>
            </a:rPr>
            <a:t>Improve DoD’s ability to rapidly deliver dependable Software, Services and Systems</a:t>
          </a:r>
          <a:endParaRPr lang="en-US" sz="2400" b="1" i="1" dirty="0">
            <a:solidFill>
              <a:schemeClr val="tx2"/>
            </a:solidFill>
            <a:effectLst/>
            <a:latin typeface="Arial" pitchFamily="34" charset="0"/>
            <a:cs typeface="Arial" pitchFamily="34" charset="0"/>
          </a:endParaRPr>
        </a:p>
      </dgm:t>
    </dgm:pt>
    <dgm:pt modelId="{35EC3979-7592-488A-BA83-A704AD90D2DA}" type="sibTrans" cxnId="{D5E82E36-9618-4DF4-A093-0E85B5DC3948}">
      <dgm:prSet/>
      <dgm:spPr/>
      <dgm:t>
        <a:bodyPr/>
        <a:lstStyle/>
        <a:p>
          <a:endParaRPr lang="en-US"/>
        </a:p>
      </dgm:t>
    </dgm:pt>
    <dgm:pt modelId="{477D77EA-1A84-40A5-82B4-64BF35EF65FA}" type="parTrans" cxnId="{D5E82E36-9618-4DF4-A093-0E85B5DC3948}">
      <dgm:prSet/>
      <dgm:spPr/>
      <dgm:t>
        <a:bodyPr/>
        <a:lstStyle/>
        <a:p>
          <a:endParaRPr lang="en-US"/>
        </a:p>
      </dgm:t>
    </dgm:pt>
    <dgm:pt modelId="{5C190ABA-0024-4787-AF12-2B7D915A6E38}" type="pres">
      <dgm:prSet presAssocID="{7AC3D0B3-0B10-4F8F-96BF-19B0CAF0B7EB}" presName="diagram" presStyleCnt="0">
        <dgm:presLayoutVars>
          <dgm:chMax val="1"/>
          <dgm:dir/>
          <dgm:animLvl val="ctr"/>
          <dgm:resizeHandles val="exact"/>
        </dgm:presLayoutVars>
      </dgm:prSet>
      <dgm:spPr/>
      <dgm:t>
        <a:bodyPr/>
        <a:lstStyle/>
        <a:p>
          <a:endParaRPr lang="en-US"/>
        </a:p>
      </dgm:t>
    </dgm:pt>
    <dgm:pt modelId="{AD1622CE-53A2-4D02-AE5C-7A958A095BD3}" type="pres">
      <dgm:prSet presAssocID="{7AC3D0B3-0B10-4F8F-96BF-19B0CAF0B7EB}" presName="matrix" presStyleCnt="0"/>
      <dgm:spPr/>
    </dgm:pt>
    <dgm:pt modelId="{69657241-9522-49DA-93C5-3A1EBE135E0B}" type="pres">
      <dgm:prSet presAssocID="{7AC3D0B3-0B10-4F8F-96BF-19B0CAF0B7EB}" presName="tile1" presStyleLbl="node1" presStyleIdx="0" presStyleCnt="4"/>
      <dgm:spPr/>
    </dgm:pt>
    <dgm:pt modelId="{F03FE175-406D-4589-9238-5CFDE56B6423}" type="pres">
      <dgm:prSet presAssocID="{7AC3D0B3-0B10-4F8F-96BF-19B0CAF0B7EB}" presName="tile1text" presStyleLbl="node1" presStyleIdx="0" presStyleCnt="4">
        <dgm:presLayoutVars>
          <dgm:chMax val="0"/>
          <dgm:chPref val="0"/>
          <dgm:bulletEnabled val="1"/>
        </dgm:presLayoutVars>
      </dgm:prSet>
      <dgm:spPr/>
    </dgm:pt>
    <dgm:pt modelId="{B12A16D3-E505-4378-8175-E83695F652E3}" type="pres">
      <dgm:prSet presAssocID="{7AC3D0B3-0B10-4F8F-96BF-19B0CAF0B7EB}" presName="tile2" presStyleLbl="node1" presStyleIdx="1" presStyleCnt="4"/>
      <dgm:spPr/>
    </dgm:pt>
    <dgm:pt modelId="{F66D3BB3-496D-4AA1-BD6A-33E641EA2F9B}" type="pres">
      <dgm:prSet presAssocID="{7AC3D0B3-0B10-4F8F-96BF-19B0CAF0B7EB}" presName="tile2text" presStyleLbl="node1" presStyleIdx="1" presStyleCnt="4">
        <dgm:presLayoutVars>
          <dgm:chMax val="0"/>
          <dgm:chPref val="0"/>
          <dgm:bulletEnabled val="1"/>
        </dgm:presLayoutVars>
      </dgm:prSet>
      <dgm:spPr/>
    </dgm:pt>
    <dgm:pt modelId="{E47A7AB6-26EC-4C3A-BDF5-5D90DEC3B736}" type="pres">
      <dgm:prSet presAssocID="{7AC3D0B3-0B10-4F8F-96BF-19B0CAF0B7EB}" presName="tile3" presStyleLbl="node1" presStyleIdx="2" presStyleCnt="4"/>
      <dgm:spPr/>
      <dgm:t>
        <a:bodyPr/>
        <a:lstStyle/>
        <a:p>
          <a:endParaRPr lang="en-US"/>
        </a:p>
      </dgm:t>
    </dgm:pt>
    <dgm:pt modelId="{D22FFA1C-BC89-433B-9050-5EEB78B112FB}" type="pres">
      <dgm:prSet presAssocID="{7AC3D0B3-0B10-4F8F-96BF-19B0CAF0B7EB}" presName="tile3text" presStyleLbl="node1" presStyleIdx="2" presStyleCnt="4">
        <dgm:presLayoutVars>
          <dgm:chMax val="0"/>
          <dgm:chPref val="0"/>
          <dgm:bulletEnabled val="1"/>
        </dgm:presLayoutVars>
      </dgm:prSet>
      <dgm:spPr/>
    </dgm:pt>
    <dgm:pt modelId="{B81D3065-1660-40BF-8A65-3D817AF8CE72}" type="pres">
      <dgm:prSet presAssocID="{7AC3D0B3-0B10-4F8F-96BF-19B0CAF0B7EB}" presName="tile4" presStyleLbl="node1" presStyleIdx="3" presStyleCnt="4"/>
      <dgm:spPr/>
    </dgm:pt>
    <dgm:pt modelId="{53ED3C6B-CEA1-4819-B210-DDDD6BD94414}" type="pres">
      <dgm:prSet presAssocID="{7AC3D0B3-0B10-4F8F-96BF-19B0CAF0B7EB}" presName="tile4text" presStyleLbl="node1" presStyleIdx="3" presStyleCnt="4">
        <dgm:presLayoutVars>
          <dgm:chMax val="0"/>
          <dgm:chPref val="0"/>
          <dgm:bulletEnabled val="1"/>
        </dgm:presLayoutVars>
      </dgm:prSet>
      <dgm:spPr/>
    </dgm:pt>
    <dgm:pt modelId="{9B20C282-69F3-42F4-B28E-922EF9826004}" type="pres">
      <dgm:prSet presAssocID="{7AC3D0B3-0B10-4F8F-96BF-19B0CAF0B7EB}" presName="centerTile" presStyleLbl="fgShp" presStyleIdx="0" presStyleCnt="1" custScaleX="89372" custScaleY="230721">
        <dgm:presLayoutVars>
          <dgm:chMax val="0"/>
          <dgm:chPref val="0"/>
        </dgm:presLayoutVars>
      </dgm:prSet>
      <dgm:spPr/>
      <dgm:t>
        <a:bodyPr/>
        <a:lstStyle/>
        <a:p>
          <a:endParaRPr lang="en-US"/>
        </a:p>
      </dgm:t>
    </dgm:pt>
  </dgm:ptLst>
  <dgm:cxnLst>
    <dgm:cxn modelId="{A70A9ADB-C16F-EF44-9FC3-BB4F55150051}" type="presOf" srcId="{7AC3D0B3-0B10-4F8F-96BF-19B0CAF0B7EB}" destId="{5C190ABA-0024-4787-AF12-2B7D915A6E38}" srcOrd="0" destOrd="0" presId="urn:microsoft.com/office/officeart/2005/8/layout/matrix1"/>
    <dgm:cxn modelId="{D5E82E36-9618-4DF4-A093-0E85B5DC3948}" srcId="{7AC3D0B3-0B10-4F8F-96BF-19B0CAF0B7EB}" destId="{62C76516-675E-4780-9F78-A81B554E4B9E}" srcOrd="0" destOrd="0" parTransId="{477D77EA-1A84-40A5-82B4-64BF35EF65FA}" sibTransId="{35EC3979-7592-488A-BA83-A704AD90D2DA}"/>
    <dgm:cxn modelId="{C788AB70-2C3F-6C42-80E6-D44854482CF9}" type="presOf" srcId="{62C76516-675E-4780-9F78-A81B554E4B9E}" destId="{9B20C282-69F3-42F4-B28E-922EF9826004}" srcOrd="0" destOrd="0" presId="urn:microsoft.com/office/officeart/2005/8/layout/matrix1"/>
    <dgm:cxn modelId="{C1627CE7-E65F-C748-BABE-7DD1419C028D}" type="presParOf" srcId="{5C190ABA-0024-4787-AF12-2B7D915A6E38}" destId="{AD1622CE-53A2-4D02-AE5C-7A958A095BD3}" srcOrd="0" destOrd="0" presId="urn:microsoft.com/office/officeart/2005/8/layout/matrix1"/>
    <dgm:cxn modelId="{FEB50C42-B6B7-D243-89BB-774B75739460}" type="presParOf" srcId="{AD1622CE-53A2-4D02-AE5C-7A958A095BD3}" destId="{69657241-9522-49DA-93C5-3A1EBE135E0B}" srcOrd="0" destOrd="0" presId="urn:microsoft.com/office/officeart/2005/8/layout/matrix1"/>
    <dgm:cxn modelId="{A32BC8AD-6837-B843-806E-5964ED2E44F1}" type="presParOf" srcId="{AD1622CE-53A2-4D02-AE5C-7A958A095BD3}" destId="{F03FE175-406D-4589-9238-5CFDE56B6423}" srcOrd="1" destOrd="0" presId="urn:microsoft.com/office/officeart/2005/8/layout/matrix1"/>
    <dgm:cxn modelId="{6198E6EE-77C9-DD4F-9B80-955816BD2BA4}" type="presParOf" srcId="{AD1622CE-53A2-4D02-AE5C-7A958A095BD3}" destId="{B12A16D3-E505-4378-8175-E83695F652E3}" srcOrd="2" destOrd="0" presId="urn:microsoft.com/office/officeart/2005/8/layout/matrix1"/>
    <dgm:cxn modelId="{0A6F7D1F-A8E7-F04E-92F7-A564633E5DD2}" type="presParOf" srcId="{AD1622CE-53A2-4D02-AE5C-7A958A095BD3}" destId="{F66D3BB3-496D-4AA1-BD6A-33E641EA2F9B}" srcOrd="3" destOrd="0" presId="urn:microsoft.com/office/officeart/2005/8/layout/matrix1"/>
    <dgm:cxn modelId="{917C3E66-68A7-AC45-B279-B5DB2E6B22E2}" type="presParOf" srcId="{AD1622CE-53A2-4D02-AE5C-7A958A095BD3}" destId="{E47A7AB6-26EC-4C3A-BDF5-5D90DEC3B736}" srcOrd="4" destOrd="0" presId="urn:microsoft.com/office/officeart/2005/8/layout/matrix1"/>
    <dgm:cxn modelId="{389022F7-4F6C-A841-8250-A6E231CBD2D1}" type="presParOf" srcId="{AD1622CE-53A2-4D02-AE5C-7A958A095BD3}" destId="{D22FFA1C-BC89-433B-9050-5EEB78B112FB}" srcOrd="5" destOrd="0" presId="urn:microsoft.com/office/officeart/2005/8/layout/matrix1"/>
    <dgm:cxn modelId="{8C783EBA-4C16-0946-A989-EE3C15D2A20A}" type="presParOf" srcId="{AD1622CE-53A2-4D02-AE5C-7A958A095BD3}" destId="{B81D3065-1660-40BF-8A65-3D817AF8CE72}" srcOrd="6" destOrd="0" presId="urn:microsoft.com/office/officeart/2005/8/layout/matrix1"/>
    <dgm:cxn modelId="{CD7FEA2C-A4DB-B648-B945-A1CE7EBB9A09}" type="presParOf" srcId="{AD1622CE-53A2-4D02-AE5C-7A958A095BD3}" destId="{53ED3C6B-CEA1-4819-B210-DDDD6BD94414}" srcOrd="7" destOrd="0" presId="urn:microsoft.com/office/officeart/2005/8/layout/matrix1"/>
    <dgm:cxn modelId="{8303F33A-BBA0-9F4E-9775-F05440C7B0B5}" type="presParOf" srcId="{5C190ABA-0024-4787-AF12-2B7D915A6E38}" destId="{9B20C282-69F3-42F4-B28E-922EF982600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57241-9522-49DA-93C5-3A1EBE135E0B}">
      <dsp:nvSpPr>
        <dsp:cNvPr id="0" name=""/>
        <dsp:cNvSpPr/>
      </dsp:nvSpPr>
      <dsp:spPr>
        <a:xfrm rot="16200000">
          <a:off x="934452" y="-934452"/>
          <a:ext cx="2558715" cy="4427621"/>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12A16D3-E505-4378-8175-E83695F652E3}">
      <dsp:nvSpPr>
        <dsp:cNvPr id="0" name=""/>
        <dsp:cNvSpPr/>
      </dsp:nvSpPr>
      <dsp:spPr>
        <a:xfrm>
          <a:off x="4427621" y="0"/>
          <a:ext cx="4427621" cy="2558715"/>
        </a:xfrm>
        <a:prstGeom prst="round1Rect">
          <a:avLst/>
        </a:prstGeom>
        <a:gradFill rotWithShape="0">
          <a:gsLst>
            <a:gs pos="0">
              <a:schemeClr val="accent3">
                <a:hueOff val="-4188678"/>
                <a:satOff val="-15362"/>
                <a:lumOff val="2680"/>
                <a:alphaOff val="0"/>
                <a:shade val="51000"/>
                <a:satMod val="130000"/>
              </a:schemeClr>
            </a:gs>
            <a:gs pos="80000">
              <a:schemeClr val="accent3">
                <a:hueOff val="-4188678"/>
                <a:satOff val="-15362"/>
                <a:lumOff val="2680"/>
                <a:alphaOff val="0"/>
                <a:shade val="93000"/>
                <a:satMod val="130000"/>
              </a:schemeClr>
            </a:gs>
            <a:gs pos="100000">
              <a:schemeClr val="accent3">
                <a:hueOff val="-4188678"/>
                <a:satOff val="-15362"/>
                <a:lumOff val="268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47A7AB6-26EC-4C3A-BDF5-5D90DEC3B736}">
      <dsp:nvSpPr>
        <dsp:cNvPr id="0" name=""/>
        <dsp:cNvSpPr/>
      </dsp:nvSpPr>
      <dsp:spPr>
        <a:xfrm rot="10800000">
          <a:off x="0" y="2558715"/>
          <a:ext cx="4427621" cy="2558715"/>
        </a:xfrm>
        <a:prstGeom prst="round1Rect">
          <a:avLst/>
        </a:prstGeom>
        <a:gradFill rotWithShape="0">
          <a:gsLst>
            <a:gs pos="0">
              <a:schemeClr val="accent3">
                <a:hueOff val="-8377355"/>
                <a:satOff val="-30724"/>
                <a:lumOff val="5359"/>
                <a:alphaOff val="0"/>
                <a:shade val="51000"/>
                <a:satMod val="130000"/>
              </a:schemeClr>
            </a:gs>
            <a:gs pos="80000">
              <a:schemeClr val="accent3">
                <a:hueOff val="-8377355"/>
                <a:satOff val="-30724"/>
                <a:lumOff val="5359"/>
                <a:alphaOff val="0"/>
                <a:shade val="93000"/>
                <a:satMod val="130000"/>
              </a:schemeClr>
            </a:gs>
            <a:gs pos="100000">
              <a:schemeClr val="accent3">
                <a:hueOff val="-8377355"/>
                <a:satOff val="-30724"/>
                <a:lumOff val="53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81D3065-1660-40BF-8A65-3D817AF8CE72}">
      <dsp:nvSpPr>
        <dsp:cNvPr id="0" name=""/>
        <dsp:cNvSpPr/>
      </dsp:nvSpPr>
      <dsp:spPr>
        <a:xfrm rot="5400000">
          <a:off x="5362073" y="1624262"/>
          <a:ext cx="2558715" cy="4427621"/>
        </a:xfrm>
        <a:prstGeom prst="round1Rect">
          <a:avLst/>
        </a:prstGeom>
        <a:gradFill rotWithShape="0">
          <a:gsLst>
            <a:gs pos="0">
              <a:schemeClr val="accent3">
                <a:hueOff val="-12566032"/>
                <a:satOff val="-46086"/>
                <a:lumOff val="8039"/>
                <a:alphaOff val="0"/>
                <a:shade val="51000"/>
                <a:satMod val="130000"/>
              </a:schemeClr>
            </a:gs>
            <a:gs pos="80000">
              <a:schemeClr val="accent3">
                <a:hueOff val="-12566032"/>
                <a:satOff val="-46086"/>
                <a:lumOff val="8039"/>
                <a:alphaOff val="0"/>
                <a:shade val="93000"/>
                <a:satMod val="130000"/>
              </a:schemeClr>
            </a:gs>
            <a:gs pos="100000">
              <a:schemeClr val="accent3">
                <a:hueOff val="-12566032"/>
                <a:satOff val="-46086"/>
                <a:lumOff val="803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20C282-69F3-42F4-B28E-922EF9826004}">
      <dsp:nvSpPr>
        <dsp:cNvPr id="0" name=""/>
        <dsp:cNvSpPr/>
      </dsp:nvSpPr>
      <dsp:spPr>
        <a:xfrm>
          <a:off x="3240504" y="1082842"/>
          <a:ext cx="2374232" cy="2951746"/>
        </a:xfrm>
        <a:prstGeom prst="roundRect">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i="1" kern="1200" dirty="0" smtClean="0">
              <a:solidFill>
                <a:schemeClr val="tx2"/>
              </a:solidFill>
              <a:effectLst/>
              <a:latin typeface="Arial" pitchFamily="34" charset="0"/>
              <a:cs typeface="Arial" pitchFamily="34" charset="0"/>
            </a:rPr>
            <a:t>Improve DoD’s ability to rapidly deliver dependable Software, Services and Systems</a:t>
          </a:r>
          <a:endParaRPr lang="en-US" sz="2400" b="1" i="1" kern="1200" dirty="0">
            <a:solidFill>
              <a:schemeClr val="tx2"/>
            </a:solidFill>
            <a:effectLst/>
            <a:latin typeface="Arial" pitchFamily="34" charset="0"/>
            <a:cs typeface="Arial" pitchFamily="34" charset="0"/>
          </a:endParaRPr>
        </a:p>
      </dsp:txBody>
      <dsp:txXfrm>
        <a:off x="3356404" y="1198742"/>
        <a:ext cx="2142432" cy="271994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eaLnBrk="0" hangingPunct="0">
              <a:defRPr sz="1200" b="0">
                <a:latin typeface="Arial" charset="0"/>
                <a:ea typeface="ＭＳ Ｐゴシック" pitchFamily="-109" charset="-128"/>
                <a:cs typeface="+mn-cs"/>
              </a:defRPr>
            </a:lvl1pPr>
          </a:lstStyle>
          <a:p>
            <a:pPr>
              <a:defRPr/>
            </a:pPr>
            <a:endParaRPr lang="en-US"/>
          </a:p>
        </p:txBody>
      </p:sp>
      <p:sp>
        <p:nvSpPr>
          <p:cNvPr id="108547" name="Rectangle 3"/>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eaLnBrk="0" hangingPunct="0">
              <a:defRPr sz="1200" b="0"/>
            </a:lvl1pPr>
          </a:lstStyle>
          <a:p>
            <a:fld id="{1367A719-C442-1947-8721-9B84C3151725}" type="datetime1">
              <a:rPr lang="en-US"/>
              <a:pPr/>
              <a:t>7/22/11</a:t>
            </a:fld>
            <a:endParaRPr lang="en-US"/>
          </a:p>
        </p:txBody>
      </p:sp>
      <p:sp>
        <p:nvSpPr>
          <p:cNvPr id="108548" name="Rectangle 4"/>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eaLnBrk="0" hangingPunct="0">
              <a:defRPr sz="1200" b="0">
                <a:latin typeface="Arial" charset="0"/>
                <a:ea typeface="ＭＳ Ｐゴシック" pitchFamily="-109" charset="-128"/>
                <a:cs typeface="+mn-cs"/>
              </a:defRPr>
            </a:lvl1pPr>
          </a:lstStyle>
          <a:p>
            <a:pPr>
              <a:defRPr/>
            </a:pPr>
            <a:endParaRPr lang="en-US"/>
          </a:p>
        </p:txBody>
      </p:sp>
      <p:sp>
        <p:nvSpPr>
          <p:cNvPr id="108549" name="Rectangle 5"/>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eaLnBrk="0" hangingPunct="0">
              <a:defRPr sz="1200" b="0"/>
            </a:lvl1pPr>
          </a:lstStyle>
          <a:p>
            <a:fld id="{0A529074-7CDF-E541-907C-08F5ACB7ADCD}" type="slidenum">
              <a:rPr lang="en-US"/>
              <a:pPr/>
              <a:t>‹#›</a:t>
            </a:fld>
            <a:endParaRPr lang="en-US"/>
          </a:p>
        </p:txBody>
      </p:sp>
    </p:spTree>
    <p:extLst>
      <p:ext uri="{BB962C8B-B14F-4D97-AF65-F5344CB8AC3E}">
        <p14:creationId xmlns:p14="http://schemas.microsoft.com/office/powerpoint/2010/main" val="782986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defTabSz="931863">
              <a:defRPr sz="1200" b="0">
                <a:latin typeface="Arial" charset="0"/>
                <a:ea typeface="ＭＳ Ｐゴシック" pitchFamily="-109" charset="-128"/>
                <a:cs typeface="+mn-cs"/>
              </a:defRPr>
            </a:lvl1pPr>
          </a:lstStyle>
          <a:p>
            <a:pPr>
              <a:defRPr/>
            </a:pPr>
            <a:endParaRPr lang="en-US"/>
          </a:p>
        </p:txBody>
      </p:sp>
      <p:sp>
        <p:nvSpPr>
          <p:cNvPr id="4099" name="Rectangle 3"/>
          <p:cNvSpPr>
            <a:spLocks noGrp="1" noChangeArrowheads="1"/>
          </p:cNvSpPr>
          <p:nvPr>
            <p:ph type="dt" idx="1"/>
          </p:nvPr>
        </p:nvSpPr>
        <p:spPr bwMode="auto">
          <a:xfrm>
            <a:off x="3971925" y="0"/>
            <a:ext cx="3036888" cy="463550"/>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lvl1pPr algn="r" defTabSz="931863">
              <a:defRPr sz="1200" b="0">
                <a:latin typeface="Arial" charset="0"/>
                <a:ea typeface="ＭＳ Ｐゴシック" pitchFamily="-109" charset="-128"/>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defTabSz="931863">
              <a:defRPr sz="1200" b="0">
                <a:latin typeface="Arial" charset="0"/>
                <a:ea typeface="ＭＳ Ｐゴシック" pitchFamily="-109"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p:spPr>
        <p:txBody>
          <a:bodyPr vert="horz" wrap="square" lIns="93171" tIns="46586" rIns="93171" bIns="46586" numCol="1" anchor="b" anchorCtr="0" compatLnSpc="1">
            <a:prstTxWarp prst="textNoShape">
              <a:avLst/>
            </a:prstTxWarp>
          </a:bodyPr>
          <a:lstStyle>
            <a:lvl1pPr algn="r" defTabSz="931863">
              <a:defRPr sz="1200" b="0"/>
            </a:lvl1pPr>
          </a:lstStyle>
          <a:p>
            <a:fld id="{BEF9A801-67F9-CD46-8870-770A700AA5FD}" type="slidenum">
              <a:rPr lang="en-US"/>
              <a:pPr/>
              <a:t>‹#›</a:t>
            </a:fld>
            <a:endParaRPr lang="en-US"/>
          </a:p>
        </p:txBody>
      </p:sp>
    </p:spTree>
    <p:extLst>
      <p:ext uri="{BB962C8B-B14F-4D97-AF65-F5344CB8AC3E}">
        <p14:creationId xmlns:p14="http://schemas.microsoft.com/office/powerpoint/2010/main" val="3738089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sz="700" b="1">
                <a:ea typeface="ＭＳ Ｐゴシック" charset="0"/>
                <a:cs typeface="Arial" charset="0"/>
              </a:rPr>
              <a:t>Access to Forge.mil</a:t>
            </a:r>
          </a:p>
          <a:p>
            <a:pPr>
              <a:lnSpc>
                <a:spcPct val="80000"/>
              </a:lnSpc>
              <a:spcBef>
                <a:spcPct val="0"/>
              </a:spcBef>
            </a:pPr>
            <a:r>
              <a:rPr lang="en-US" sz="700">
                <a:ea typeface="ＭＳ Ｐゴシック" charset="0"/>
                <a:cs typeface="Arial" charset="0"/>
              </a:rPr>
              <a:t>Forge.mil is available to U.S. military, DoD government civilians and DoD contractors for Government authorized use. Access to Forge.mil requires a valid DoD Common Access Card (CAC) or a PKI certificate issued by a DoD approved External Certificate Authority (ECA) with a DoD government sponsor.  Your Forge.mil account provides you access to all Forge.mil sites – the Forge.mil Community, SoftwareForge and ProjectForge.</a:t>
            </a:r>
          </a:p>
          <a:p>
            <a:pPr>
              <a:lnSpc>
                <a:spcPct val="80000"/>
              </a:lnSpc>
              <a:spcBef>
                <a:spcPct val="0"/>
              </a:spcBef>
            </a:pPr>
            <a:endParaRPr lang="en-US" sz="700" b="1">
              <a:ea typeface="ＭＳ Ｐゴシック" charset="0"/>
              <a:cs typeface="Arial" charset="0"/>
            </a:endParaRPr>
          </a:p>
          <a:p>
            <a:pPr>
              <a:lnSpc>
                <a:spcPct val="80000"/>
              </a:lnSpc>
              <a:spcBef>
                <a:spcPct val="0"/>
              </a:spcBef>
            </a:pPr>
            <a:r>
              <a:rPr lang="en-US" sz="700" b="1">
                <a:ea typeface="ＭＳ Ｐゴシック" charset="0"/>
                <a:cs typeface="Arial" charset="0"/>
              </a:rPr>
              <a:t>Forge.mil Community</a:t>
            </a:r>
          </a:p>
          <a:p>
            <a:pPr>
              <a:lnSpc>
                <a:spcPct val="80000"/>
              </a:lnSpc>
              <a:spcBef>
                <a:spcPct val="0"/>
              </a:spcBef>
            </a:pPr>
            <a:r>
              <a:rPr lang="en-US" sz="700">
                <a:ea typeface="ＭＳ Ｐゴシック" charset="0"/>
                <a:cs typeface="Arial" charset="0"/>
              </a:rPr>
              <a:t>Forge.mil Community is a collaborative content and knowledge management site for Forge.mil users to connect and share information using social collaboration tools such as group blogs, discussions, wiki, documents and polls. While the project teams on SoftwareForge and ProjectForge are focused on their individual project or projects, the Forge.mil Community site provides teams/individuals working to solve similar problems and/or discuss similar challenges that transcend a single project or set of projects a means to self organize around these challenges to develop common solutions.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Forge.mil Community is currently integrated with SoftwareForge </a:t>
            </a:r>
            <a:r>
              <a:rPr lang="ja-JP" altLang="en-US" sz="700">
                <a:ea typeface="ＭＳ Ｐゴシック" charset="0"/>
                <a:cs typeface="Arial" charset="0"/>
              </a:rPr>
              <a:t>‘</a:t>
            </a:r>
            <a:r>
              <a:rPr lang="en-US" altLang="ja-JP" sz="700">
                <a:ea typeface="ＭＳ Ｐゴシック" charset="0"/>
                <a:cs typeface="Arial" charset="0"/>
              </a:rPr>
              <a:t>public</a:t>
            </a:r>
            <a:r>
              <a:rPr lang="ja-JP" altLang="en-US" sz="700">
                <a:ea typeface="ＭＳ Ｐゴシック" charset="0"/>
                <a:cs typeface="Arial" charset="0"/>
              </a:rPr>
              <a:t>’</a:t>
            </a:r>
            <a:r>
              <a:rPr lang="en-US" altLang="ja-JP" sz="700">
                <a:ea typeface="ＭＳ Ｐゴシック" charset="0"/>
                <a:cs typeface="Arial" charset="0"/>
              </a:rPr>
              <a:t> projects.  Development to include private projects is currently planned for a future Community release.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SoftwareForge</a:t>
            </a:r>
          </a:p>
          <a:p>
            <a:pPr>
              <a:lnSpc>
                <a:spcPct val="80000"/>
              </a:lnSpc>
              <a:spcBef>
                <a:spcPct val="0"/>
              </a:spcBef>
            </a:pPr>
            <a:r>
              <a:rPr lang="en-US" sz="700">
                <a:ea typeface="ＭＳ Ｐゴシック" charset="0"/>
                <a:cs typeface="Arial" charset="0"/>
              </a:rPr>
              <a:t>The first offering launched in April 2009 was SoftwareForge.  The goal for SoftwareForge was to model the best of the open source communities in terms of doing collaborative development and bring that into the DoD by offering the same set of capabilities and enable the same set of approaches that have been driving successful open source projects.  What makes SoftwareForge unique from other traditional reuse efforts is rather than simply posting your software as a static item for download and use by end users, you enable ongoing collaborative software development by making your software available, allowing others to contribute updates, provide feedback, report bugs and issues and allowing for a continuous evolution of the software – adapting the software to different environments and growing the software with new functionality and usefulness.  SoftwareForge enables the collaborative development and distribution of open source software and DoD community source software.</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ProjectForge </a:t>
            </a:r>
          </a:p>
          <a:p>
            <a:pPr>
              <a:lnSpc>
                <a:spcPct val="80000"/>
              </a:lnSpc>
              <a:spcBef>
                <a:spcPct val="0"/>
              </a:spcBef>
            </a:pPr>
            <a:r>
              <a:rPr lang="en-US" sz="700">
                <a:ea typeface="ＭＳ Ｐゴシック" charset="0"/>
                <a:cs typeface="Arial" charset="0"/>
              </a:rPr>
              <a:t>After SoftwareForge rolled out, there were project teams stating they had a need for the same toolset for projects and teams that were unable to operate in the open.  They wanted the same tools in a private project space.  Teams that required greater access control, teams that did not have intellectual property rights necessary to share software, teams that wanted greater control over the core platform functionality in terms of site branding, project templates, and custom extensions were asking for private project space.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ProjectForge provides the same application life cycle management tools to DoD projects and programs as SoftwareForge, but for projects that are not doing DoD community source development and/or need to restrict access to specific project members. While SoftwareForge comes free to valid users, ProjectForge is a fee for service capability, provided on demand from a DoD data center, operated by DoD cleared personnel, and operated to DoD requirements in regards to Information Assurance and operations support.</a:t>
            </a: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75880505-F8AC-BD48-9560-DC985890FD44}" type="slidenum">
              <a:rPr lang="en-US" sz="1200" b="0">
                <a:solidFill>
                  <a:srgbClr val="000000"/>
                </a:solidFill>
              </a:rPr>
              <a:pPr eaLnBrk="1" hangingPunct="1"/>
              <a:t>11</a:t>
            </a:fld>
            <a:endParaRPr lang="en-US" sz="1200" b="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1181100" y="696913"/>
            <a:ext cx="4648200" cy="3486150"/>
          </a:xfrm>
          <a:ln/>
        </p:spPr>
      </p:sp>
      <p:sp>
        <p:nvSpPr>
          <p:cNvPr id="55299" name="Notes Placeholder 2"/>
          <p:cNvSpPr>
            <a:spLocks noGrp="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177" tIns="46589" rIns="93177" bIns="46589"/>
          <a:lstStyle/>
          <a:p>
            <a:endParaRPr lang="en-US" sz="1000">
              <a:ea typeface="ＭＳ Ｐゴシック" charset="0"/>
              <a:cs typeface="Arial" charset="0"/>
            </a:endParaRPr>
          </a:p>
        </p:txBody>
      </p:sp>
      <p:sp>
        <p:nvSpPr>
          <p:cNvPr id="5530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buFont typeface="Times New Roman" charset="0"/>
              <a:buNone/>
            </a:pPr>
            <a:fld id="{66A615AB-7D8D-A54F-B4E6-4F4399462221}" type="slidenum">
              <a:rPr lang="en-US" sz="1200" b="0">
                <a:latin typeface="Times New Roman" charset="0"/>
              </a:rPr>
              <a:pPr algn="r" eaLnBrk="1" hangingPunct="1">
                <a:buFont typeface="Times New Roman" charset="0"/>
                <a:buNone/>
              </a:pPr>
              <a:t>13</a:t>
            </a:fld>
            <a:endParaRPr lang="en-US" sz="1200" b="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82688" y="496888"/>
            <a:ext cx="4646612" cy="3484562"/>
          </a:xfrm>
          <a:ln/>
        </p:spPr>
      </p:sp>
      <p:sp>
        <p:nvSpPr>
          <p:cNvPr id="58371" name="Rectangle 3"/>
          <p:cNvSpPr>
            <a:spLocks noGrp="1" noChangeArrowheads="1"/>
          </p:cNvSpPr>
          <p:nvPr>
            <p:ph type="body" idx="1"/>
          </p:nvPr>
        </p:nvSpPr>
        <p:spPr>
          <a:xfrm>
            <a:off x="935038" y="4097338"/>
            <a:ext cx="5140325" cy="4635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7013" indent="-227013">
              <a:spcBef>
                <a:spcPct val="0"/>
              </a:spcBef>
            </a:pPr>
            <a:endParaRPr lang="en-US" sz="100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ea typeface="ＭＳ Ｐゴシック" charset="0"/>
              <a:cs typeface="ＭＳ Ｐゴシック"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92854962-D20F-DE4D-9BA2-2FAE6C6AAE75}" type="slidenum">
              <a:rPr lang="en-US" sz="1200" b="0"/>
              <a:pPr eaLnBrk="1" hangingPunct="1"/>
              <a:t>2</a:t>
            </a:fld>
            <a:endParaRPr 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spcBef>
                <a:spcPts val="0"/>
              </a:spcBef>
              <a:defRPr/>
            </a:pPr>
            <a:endParaRPr lang="en-US" sz="1100" dirty="0">
              <a:latin typeface="Arial" pitchFamily="34" charset="0"/>
              <a:cs typeface="Arial"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0A11A43D-1089-7E46-A17C-A36C4BBB749E}" type="slidenum">
              <a:rPr lang="en-US" sz="1200" b="0">
                <a:solidFill>
                  <a:srgbClr val="000000"/>
                </a:solidFill>
              </a:rPr>
              <a:pPr eaLnBrk="1" hangingPunct="1"/>
              <a:t>4</a:t>
            </a:fld>
            <a:endParaRPr lang="en-US" sz="1200" b="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598ED89-8B4D-5849-9C66-687FA09D5159}" type="slidenum">
              <a:rPr lang="en-US" sz="1200" b="0">
                <a:solidFill>
                  <a:srgbClr val="000000"/>
                </a:solidFill>
              </a:rPr>
              <a:pPr eaLnBrk="1" hangingPunct="1"/>
              <a:t>5</a:t>
            </a:fld>
            <a:endParaRPr lang="en-US" sz="1200" b="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598ED89-8B4D-5849-9C66-687FA09D5159}" type="slidenum">
              <a:rPr lang="en-US" sz="1200" b="0">
                <a:solidFill>
                  <a:srgbClr val="000000"/>
                </a:solidFill>
              </a:rPr>
              <a:pPr eaLnBrk="1" hangingPunct="1"/>
              <a:t>6</a:t>
            </a:fld>
            <a:endParaRPr lang="en-US" sz="1200" b="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6598ED89-8B4D-5849-9C66-687FA09D5159}" type="slidenum">
              <a:rPr lang="en-US" sz="1200" b="0">
                <a:solidFill>
                  <a:srgbClr val="000000"/>
                </a:solidFill>
              </a:rPr>
              <a:pPr eaLnBrk="1" hangingPunct="1"/>
              <a:t>7</a:t>
            </a:fld>
            <a:endParaRPr lang="en-US" sz="1200" b="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120000"/>
              </a:lnSpc>
              <a:spcAft>
                <a:spcPts val="300"/>
              </a:spcAft>
            </a:pPr>
            <a:endParaRPr lang="en-US" sz="600">
              <a:ea typeface="ＭＳ Ｐゴシック" charset="0"/>
              <a:cs typeface="Arial"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D69B2EB9-3857-F74C-B5C0-5EA37E869399}" type="slidenum">
              <a:rPr lang="en-US" sz="1200" b="0">
                <a:solidFill>
                  <a:srgbClr val="000000"/>
                </a:solidFill>
              </a:rPr>
              <a:pPr eaLnBrk="1" hangingPunct="1"/>
              <a:t>8</a:t>
            </a:fld>
            <a:endParaRPr lang="en-US" sz="1200" b="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sz="700" b="1">
                <a:ea typeface="ＭＳ Ｐゴシック" charset="0"/>
                <a:cs typeface="Arial" charset="0"/>
              </a:rPr>
              <a:t>Access to Forge.mil</a:t>
            </a:r>
          </a:p>
          <a:p>
            <a:pPr>
              <a:lnSpc>
                <a:spcPct val="80000"/>
              </a:lnSpc>
              <a:spcBef>
                <a:spcPct val="0"/>
              </a:spcBef>
            </a:pPr>
            <a:r>
              <a:rPr lang="en-US" sz="700">
                <a:ea typeface="ＭＳ Ｐゴシック" charset="0"/>
                <a:cs typeface="Arial" charset="0"/>
              </a:rPr>
              <a:t>Forge.mil is available to U.S. military, DoD government civilians and DoD contractors for Government authorized use. Access to Forge.mil requires a valid DoD Common Access Card (CAC) or a PKI certificate issued by a DoD approved External Certificate Authority (ECA) with a DoD government sponsor.  Your Forge.mil account provides you access to all Forge.mil sites – the Forge.mil Community, SoftwareForge and ProjectForge.</a:t>
            </a:r>
          </a:p>
          <a:p>
            <a:pPr>
              <a:lnSpc>
                <a:spcPct val="80000"/>
              </a:lnSpc>
              <a:spcBef>
                <a:spcPct val="0"/>
              </a:spcBef>
            </a:pPr>
            <a:endParaRPr lang="en-US" sz="700" b="1">
              <a:ea typeface="ＭＳ Ｐゴシック" charset="0"/>
              <a:cs typeface="Arial" charset="0"/>
            </a:endParaRPr>
          </a:p>
          <a:p>
            <a:pPr>
              <a:lnSpc>
                <a:spcPct val="80000"/>
              </a:lnSpc>
              <a:spcBef>
                <a:spcPct val="0"/>
              </a:spcBef>
            </a:pPr>
            <a:r>
              <a:rPr lang="en-US" sz="700" b="1">
                <a:ea typeface="ＭＳ Ｐゴシック" charset="0"/>
                <a:cs typeface="Arial" charset="0"/>
              </a:rPr>
              <a:t>Forge.mil Community</a:t>
            </a:r>
          </a:p>
          <a:p>
            <a:pPr>
              <a:lnSpc>
                <a:spcPct val="80000"/>
              </a:lnSpc>
              <a:spcBef>
                <a:spcPct val="0"/>
              </a:spcBef>
            </a:pPr>
            <a:r>
              <a:rPr lang="en-US" sz="700">
                <a:ea typeface="ＭＳ Ｐゴシック" charset="0"/>
                <a:cs typeface="Arial" charset="0"/>
              </a:rPr>
              <a:t>Forge.mil Community is a collaborative content and knowledge management site for Forge.mil users to connect and share information using social collaboration tools such as group blogs, discussions, wiki, documents and polls. While the project teams on SoftwareForge and ProjectForge are focused on their individual project or projects, the Forge.mil Community site provides teams/individuals working to solve similar problems and/or discuss similar challenges that transcend a single project or set of projects a means to self organize around these challenges to develop common solutions.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Forge.mil Community is currently integrated with SoftwareForge </a:t>
            </a:r>
            <a:r>
              <a:rPr lang="ja-JP" altLang="en-US" sz="700">
                <a:ea typeface="ＭＳ Ｐゴシック" charset="0"/>
                <a:cs typeface="Arial" charset="0"/>
              </a:rPr>
              <a:t>‘</a:t>
            </a:r>
            <a:r>
              <a:rPr lang="en-US" altLang="ja-JP" sz="700">
                <a:ea typeface="ＭＳ Ｐゴシック" charset="0"/>
                <a:cs typeface="Arial" charset="0"/>
              </a:rPr>
              <a:t>public</a:t>
            </a:r>
            <a:r>
              <a:rPr lang="ja-JP" altLang="en-US" sz="700">
                <a:ea typeface="ＭＳ Ｐゴシック" charset="0"/>
                <a:cs typeface="Arial" charset="0"/>
              </a:rPr>
              <a:t>’</a:t>
            </a:r>
            <a:r>
              <a:rPr lang="en-US" altLang="ja-JP" sz="700">
                <a:ea typeface="ＭＳ Ｐゴシック" charset="0"/>
                <a:cs typeface="Arial" charset="0"/>
              </a:rPr>
              <a:t> projects.  Development to include private projects is currently planned for a future Community release.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SoftwareForge</a:t>
            </a:r>
          </a:p>
          <a:p>
            <a:pPr>
              <a:lnSpc>
                <a:spcPct val="80000"/>
              </a:lnSpc>
              <a:spcBef>
                <a:spcPct val="0"/>
              </a:spcBef>
            </a:pPr>
            <a:r>
              <a:rPr lang="en-US" sz="700">
                <a:ea typeface="ＭＳ Ｐゴシック" charset="0"/>
                <a:cs typeface="Arial" charset="0"/>
              </a:rPr>
              <a:t>The first offering launched in April 2009 was SoftwareForge.  The goal for SoftwareForge was to model the best of the open source communities in terms of doing collaborative development and bring that into the DoD by offering the same set of capabilities and enable the same set of approaches that have been driving successful open source projects.  What makes SoftwareForge unique from other traditional reuse efforts is rather than simply posting your software as a static item for download and use by end users, you enable ongoing collaborative software development by making your software available, allowing others to contribute updates, provide feedback, report bugs and issues and allowing for a continuous evolution of the software – adapting the software to different environments and growing the software with new functionality and usefulness.  SoftwareForge enables the collaborative development and distribution of open source software and DoD community source software.</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ProjectForge </a:t>
            </a:r>
          </a:p>
          <a:p>
            <a:pPr>
              <a:lnSpc>
                <a:spcPct val="80000"/>
              </a:lnSpc>
              <a:spcBef>
                <a:spcPct val="0"/>
              </a:spcBef>
            </a:pPr>
            <a:r>
              <a:rPr lang="en-US" sz="700">
                <a:ea typeface="ＭＳ Ｐゴシック" charset="0"/>
                <a:cs typeface="Arial" charset="0"/>
              </a:rPr>
              <a:t>After SoftwareForge rolled out, there were project teams stating they had a need for the same toolset for projects and teams that were unable to operate in the open.  They wanted the same tools in a private project space.  Teams that required greater access control, teams that did not have intellectual property rights necessary to share software, teams that wanted greater control over the core platform functionality in terms of site branding, project templates, and custom extensions were asking for private project space.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ProjectForge provides the same application life cycle management tools to DoD projects and programs as SoftwareForge, but for projects that are not doing DoD community source development and/or need to restrict access to specific project members. While SoftwareForge comes free to valid users, ProjectForge is a fee for service capability, provided on demand from a DoD data center, operated by DoD cleared personnel, and operated to DoD requirements in regards to Information Assurance and operations support.</a:t>
            </a: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EE3A552-EEC7-504D-B858-126A63529C02}" type="slidenum">
              <a:rPr lang="en-US" sz="1200" b="0">
                <a:solidFill>
                  <a:srgbClr val="000000"/>
                </a:solidFill>
              </a:rPr>
              <a:pPr eaLnBrk="1" hangingPunct="1"/>
              <a:t>9</a:t>
            </a:fld>
            <a:endParaRPr lang="en-US" sz="1200" b="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ct val="0"/>
              </a:spcBef>
            </a:pPr>
            <a:r>
              <a:rPr lang="en-US" sz="700" b="1">
                <a:ea typeface="ＭＳ Ｐゴシック" charset="0"/>
                <a:cs typeface="Arial" charset="0"/>
              </a:rPr>
              <a:t>Access to Forge.mil</a:t>
            </a:r>
          </a:p>
          <a:p>
            <a:pPr>
              <a:lnSpc>
                <a:spcPct val="80000"/>
              </a:lnSpc>
              <a:spcBef>
                <a:spcPct val="0"/>
              </a:spcBef>
            </a:pPr>
            <a:r>
              <a:rPr lang="en-US" sz="700">
                <a:ea typeface="ＭＳ Ｐゴシック" charset="0"/>
                <a:cs typeface="Arial" charset="0"/>
              </a:rPr>
              <a:t>Forge.mil is available to U.S. military, DoD government civilians and DoD contractors for Government authorized use. Access to Forge.mil requires a valid DoD Common Access Card (CAC) or a PKI certificate issued by a DoD approved External Certificate Authority (ECA) with a DoD government sponsor.  Your Forge.mil account provides you access to all Forge.mil sites – the Forge.mil Community, SoftwareForge and ProjectForge.</a:t>
            </a:r>
          </a:p>
          <a:p>
            <a:pPr>
              <a:lnSpc>
                <a:spcPct val="80000"/>
              </a:lnSpc>
              <a:spcBef>
                <a:spcPct val="0"/>
              </a:spcBef>
            </a:pPr>
            <a:endParaRPr lang="en-US" sz="700" b="1">
              <a:ea typeface="ＭＳ Ｐゴシック" charset="0"/>
              <a:cs typeface="Arial" charset="0"/>
            </a:endParaRPr>
          </a:p>
          <a:p>
            <a:pPr>
              <a:lnSpc>
                <a:spcPct val="80000"/>
              </a:lnSpc>
              <a:spcBef>
                <a:spcPct val="0"/>
              </a:spcBef>
            </a:pPr>
            <a:r>
              <a:rPr lang="en-US" sz="700" b="1">
                <a:ea typeface="ＭＳ Ｐゴシック" charset="0"/>
                <a:cs typeface="Arial" charset="0"/>
              </a:rPr>
              <a:t>Forge.mil Community</a:t>
            </a:r>
          </a:p>
          <a:p>
            <a:pPr>
              <a:lnSpc>
                <a:spcPct val="80000"/>
              </a:lnSpc>
              <a:spcBef>
                <a:spcPct val="0"/>
              </a:spcBef>
            </a:pPr>
            <a:r>
              <a:rPr lang="en-US" sz="700">
                <a:ea typeface="ＭＳ Ｐゴシック" charset="0"/>
                <a:cs typeface="Arial" charset="0"/>
              </a:rPr>
              <a:t>Forge.mil Community is a collaborative content and knowledge management site for Forge.mil users to connect and share information using social collaboration tools such as group blogs, discussions, wiki, documents and polls. While the project teams on SoftwareForge and ProjectForge are focused on their individual project or projects, the Forge.mil Community site provides teams/individuals working to solve similar problems and/or discuss similar challenges that transcend a single project or set of projects a means to self organize around these challenges to develop common solutions.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Forge.mil Community is currently integrated with SoftwareForge </a:t>
            </a:r>
            <a:r>
              <a:rPr lang="ja-JP" altLang="en-US" sz="700">
                <a:ea typeface="ＭＳ Ｐゴシック" charset="0"/>
                <a:cs typeface="Arial" charset="0"/>
              </a:rPr>
              <a:t>‘</a:t>
            </a:r>
            <a:r>
              <a:rPr lang="en-US" altLang="ja-JP" sz="700">
                <a:ea typeface="ＭＳ Ｐゴシック" charset="0"/>
                <a:cs typeface="Arial" charset="0"/>
              </a:rPr>
              <a:t>public</a:t>
            </a:r>
            <a:r>
              <a:rPr lang="ja-JP" altLang="en-US" sz="700">
                <a:ea typeface="ＭＳ Ｐゴシック" charset="0"/>
                <a:cs typeface="Arial" charset="0"/>
              </a:rPr>
              <a:t>’</a:t>
            </a:r>
            <a:r>
              <a:rPr lang="en-US" altLang="ja-JP" sz="700">
                <a:ea typeface="ＭＳ Ｐゴシック" charset="0"/>
                <a:cs typeface="Arial" charset="0"/>
              </a:rPr>
              <a:t> projects.  Development to include private projects is currently planned for a future Community release.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SoftwareForge</a:t>
            </a:r>
          </a:p>
          <a:p>
            <a:pPr>
              <a:lnSpc>
                <a:spcPct val="80000"/>
              </a:lnSpc>
              <a:spcBef>
                <a:spcPct val="0"/>
              </a:spcBef>
            </a:pPr>
            <a:r>
              <a:rPr lang="en-US" sz="700">
                <a:ea typeface="ＭＳ Ｐゴシック" charset="0"/>
                <a:cs typeface="Arial" charset="0"/>
              </a:rPr>
              <a:t>The first offering launched in April 2009 was SoftwareForge.  The goal for SoftwareForge was to model the best of the open source communities in terms of doing collaborative development and bring that into the DoD by offering the same set of capabilities and enable the same set of approaches that have been driving successful open source projects.  What makes SoftwareForge unique from other traditional reuse efforts is rather than simply posting your software as a static item for download and use by end users, you enable ongoing collaborative software development by making your software available, allowing others to contribute updates, provide feedback, report bugs and issues and allowing for a continuous evolution of the software – adapting the software to different environments and growing the software with new functionality and usefulness.  SoftwareForge enables the collaborative development and distribution of open source software and DoD community source software.</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b="1">
                <a:ea typeface="ＭＳ Ｐゴシック" charset="0"/>
                <a:cs typeface="Arial" charset="0"/>
              </a:rPr>
              <a:t>ProjectForge </a:t>
            </a:r>
          </a:p>
          <a:p>
            <a:pPr>
              <a:lnSpc>
                <a:spcPct val="80000"/>
              </a:lnSpc>
              <a:spcBef>
                <a:spcPct val="0"/>
              </a:spcBef>
            </a:pPr>
            <a:r>
              <a:rPr lang="en-US" sz="700">
                <a:ea typeface="ＭＳ Ｐゴシック" charset="0"/>
                <a:cs typeface="Arial" charset="0"/>
              </a:rPr>
              <a:t>After SoftwareForge rolled out, there were project teams stating they had a need for the same toolset for projects and teams that were unable to operate in the open.  They wanted the same tools in a private project space.  Teams that required greater access control, teams that did not have intellectual property rights necessary to share software, teams that wanted greater control over the core platform functionality in terms of site branding, project templates, and custom extensions were asking for private project space.  </a:t>
            </a:r>
          </a:p>
          <a:p>
            <a:pPr>
              <a:lnSpc>
                <a:spcPct val="80000"/>
              </a:lnSpc>
              <a:spcBef>
                <a:spcPct val="0"/>
              </a:spcBef>
            </a:pPr>
            <a:endParaRPr lang="en-US" sz="700">
              <a:ea typeface="ＭＳ Ｐゴシック" charset="0"/>
              <a:cs typeface="Arial" charset="0"/>
            </a:endParaRPr>
          </a:p>
          <a:p>
            <a:pPr>
              <a:lnSpc>
                <a:spcPct val="80000"/>
              </a:lnSpc>
              <a:spcBef>
                <a:spcPct val="0"/>
              </a:spcBef>
            </a:pPr>
            <a:r>
              <a:rPr lang="en-US" sz="700">
                <a:ea typeface="ＭＳ Ｐゴシック" charset="0"/>
                <a:cs typeface="Arial" charset="0"/>
              </a:rPr>
              <a:t>ProjectForge provides the same application life cycle management tools to DoD projects and programs as SoftwareForge, but for projects that are not doing DoD community source development and/or need to restrict access to specific project members. While SoftwareForge comes free to valid users, ProjectForge is a fee for service capability, provided on demand from a DoD data center, operated by DoD cleared personnel, and operated to DoD requirements in regards to Information Assurance and operations support.</a:t>
            </a: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a:p>
            <a:pPr>
              <a:lnSpc>
                <a:spcPct val="80000"/>
              </a:lnSpc>
              <a:spcBef>
                <a:spcPct val="0"/>
              </a:spcBef>
            </a:pPr>
            <a:endParaRPr lang="en-US" sz="700">
              <a:ea typeface="ＭＳ Ｐゴシック" charset="0"/>
              <a:cs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ea typeface="ＭＳ Ｐゴシック" charset="0"/>
                <a:cs typeface="ＭＳ Ｐゴシック" charset="0"/>
              </a:defRPr>
            </a:lvl1pPr>
            <a:lvl2pPr marL="37931725" indent="-37474525" defTabSz="93186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fld id="{EEE3A552-EEC7-504D-B858-126A63529C02}" type="slidenum">
              <a:rPr lang="en-US" sz="1200" b="0">
                <a:solidFill>
                  <a:srgbClr val="000000"/>
                </a:solidFill>
              </a:rPr>
              <a:pPr eaLnBrk="1" hangingPunct="1"/>
              <a:t>10</a:t>
            </a:fld>
            <a:endParaRPr lang="en-US" sz="1200" b="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20"/>
          <p:cNvSpPr/>
          <p:nvPr userDrawn="1"/>
        </p:nvSpPr>
        <p:spPr>
          <a:xfrm>
            <a:off x="0" y="4859338"/>
            <a:ext cx="9144000" cy="1998662"/>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gradFill>
                <a:gsLst>
                  <a:gs pos="3600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ndParaRPr>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7663" y="495300"/>
            <a:ext cx="3575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65625" y="1860550"/>
            <a:ext cx="2416175" cy="274638"/>
          </a:xfrm>
          <a:prstGeom prst="rect">
            <a:avLst/>
          </a:prstGeom>
          <a:noFill/>
        </p:spPr>
        <p:txBody>
          <a:bodyPr wrap="none">
            <a:spAutoFit/>
          </a:bodyPr>
          <a:lstStyle/>
          <a:p>
            <a:pPr fontAlgn="auto">
              <a:spcBef>
                <a:spcPts val="0"/>
              </a:spcBef>
              <a:spcAft>
                <a:spcPts val="0"/>
              </a:spcAft>
              <a:defRPr/>
            </a:pPr>
            <a:r>
              <a:rPr lang="en-US" sz="1200" dirty="0">
                <a:solidFill>
                  <a:srgbClr val="6639B7"/>
                </a:solidFill>
                <a:latin typeface="Verdana" pitchFamily="34" charset="0"/>
                <a:ea typeface="+mn-ea"/>
                <a:cs typeface="+mn-cs"/>
              </a:rPr>
              <a:t>A Combat Support Agency</a:t>
            </a:r>
          </a:p>
        </p:txBody>
      </p:sp>
      <p:sp>
        <p:nvSpPr>
          <p:cNvPr id="8" name="TextBox 7"/>
          <p:cNvSpPr txBox="1"/>
          <p:nvPr userDrawn="1"/>
        </p:nvSpPr>
        <p:spPr>
          <a:xfrm>
            <a:off x="355600" y="1633538"/>
            <a:ext cx="3414713" cy="274637"/>
          </a:xfrm>
          <a:prstGeom prst="rect">
            <a:avLst/>
          </a:prstGeom>
          <a:noFill/>
        </p:spPr>
        <p:txBody>
          <a:bodyPr wrap="none">
            <a:spAutoFit/>
          </a:bodyPr>
          <a:lstStyle/>
          <a:p>
            <a:pPr>
              <a:defRPr/>
            </a:pPr>
            <a:r>
              <a:rPr lang="en-US" sz="1200">
                <a:solidFill>
                  <a:schemeClr val="tx2"/>
                </a:solidFill>
                <a:latin typeface="Verdana" pitchFamily="34" charset="0"/>
                <a:ea typeface="ＭＳ Ｐゴシック" pitchFamily="34" charset="-128"/>
                <a:cs typeface="+mn-cs"/>
              </a:rPr>
              <a:t>Defense Information Systems Agency</a:t>
            </a:r>
          </a:p>
        </p:txBody>
      </p:sp>
      <p:sp>
        <p:nvSpPr>
          <p:cNvPr id="93196" name="Rectangle 2"/>
          <p:cNvSpPr>
            <a:spLocks noGrp="1" noChangeArrowheads="1"/>
          </p:cNvSpPr>
          <p:nvPr>
            <p:ph type="ctrTitle"/>
          </p:nvPr>
        </p:nvSpPr>
        <p:spPr>
          <a:xfrm>
            <a:off x="1404938" y="3441700"/>
            <a:ext cx="7739062" cy="708025"/>
          </a:xfrm>
        </p:spPr>
        <p:txBody>
          <a:bodyPr anchor="b"/>
          <a:lstStyle>
            <a:lvl1pPr algn="r">
              <a:defRPr sz="3600" smtClean="0">
                <a:solidFill>
                  <a:srgbClr val="1F679D"/>
                </a:solidFill>
                <a:latin typeface="Arial" charset="0"/>
              </a:defRPr>
            </a:lvl1pPr>
          </a:lstStyle>
          <a:p>
            <a:r>
              <a:rPr lang="en-US" smtClean="0"/>
              <a:t>Click to edit Master title style</a:t>
            </a:r>
          </a:p>
        </p:txBody>
      </p:sp>
      <p:sp>
        <p:nvSpPr>
          <p:cNvPr id="93197" name="Rectangle 3"/>
          <p:cNvSpPr>
            <a:spLocks noGrp="1" noChangeArrowheads="1"/>
          </p:cNvSpPr>
          <p:nvPr>
            <p:ph type="subTitle" idx="1"/>
          </p:nvPr>
        </p:nvSpPr>
        <p:spPr>
          <a:xfrm>
            <a:off x="2743200" y="4127500"/>
            <a:ext cx="6400800" cy="533400"/>
          </a:xfrm>
        </p:spPr>
        <p:txBody>
          <a:bodyPr anchor="b"/>
          <a:lstStyle>
            <a:lvl1pPr marL="0" indent="0" algn="r">
              <a:buFontTx/>
              <a:buNone/>
              <a:defRPr sz="2000" b="1" smtClean="0">
                <a:solidFill>
                  <a:schemeClr val="tx2"/>
                </a:solidFill>
              </a:defRPr>
            </a:lvl1pPr>
          </a:lstStyle>
          <a:p>
            <a:r>
              <a:rPr lang="en-US" smtClean="0"/>
              <a:t>Click to edit Master subtitle style</a:t>
            </a:r>
          </a:p>
        </p:txBody>
      </p:sp>
      <p:pic>
        <p:nvPicPr>
          <p:cNvPr id="9" name="Picture 8" descr="Forge Color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8137" y="5312501"/>
            <a:ext cx="2714625"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703051"/>
      </p:ext>
    </p:extLst>
  </p:cSld>
  <p:clrMapOvr>
    <a:masterClrMapping/>
  </p:clrMapOvr>
  <p:transition xmlns:p14="http://schemas.microsoft.com/office/powerpoint/2010/main" spd="med">
    <p:wipe dir="r"/>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a:solidFill>
                <a:srgbClr val="FFFFFF"/>
              </a:solidFill>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srgbClr val="FFFFFF"/>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0BE36B86-2230-C246-8A96-CC7B9FEA99B8}" type="slidenum">
              <a:rPr lang="en-US" sz="1200">
                <a:solidFill>
                  <a:srgbClr val="FFFFFF"/>
                </a:solidFill>
              </a:rPr>
              <a:pPr algn="r" eaLnBrk="1" hangingPunct="1"/>
              <a:t>‹#›</a:t>
            </a:fld>
            <a:endParaRPr lang="en-US" sz="1200">
              <a:solidFill>
                <a:srgbClr val="FFFFFF"/>
              </a:solidFill>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3346178"/>
      </p:ext>
    </p:extLst>
  </p:cSld>
  <p:clrMapOvr>
    <a:masterClrMapping/>
  </p:clrMapOvr>
  <p:transition xmlns:p14="http://schemas.microsoft.com/office/powerpoint/2010/mai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2544E56A-43C5-C24C-BD37-912D3553561E}" type="slidenum">
              <a:rPr lang="en-US" sz="1200" b="0">
                <a:latin typeface="Arial Narrow" charset="0"/>
              </a:rPr>
              <a:pPr algn="r" eaLnBrk="1" hangingPunct="1"/>
              <a:t>‹#›</a:t>
            </a:fld>
            <a:endParaRPr lang="en-US" sz="1200" b="0">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5383304"/>
      </p:ext>
    </p:extLst>
  </p:cSld>
  <p:clrMapOvr>
    <a:masterClrMapping/>
  </p:clrMapOvr>
  <p:transition xmlns:p14="http://schemas.microsoft.com/office/powerpoint/2010/mai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254C9D5F-8257-F24F-8D29-E65298EB620A}" type="slidenum">
              <a:rPr lang="en-US" sz="1200" b="0">
                <a:latin typeface="Arial Narrow" charset="0"/>
              </a:rPr>
              <a:pPr algn="r" eaLnBrk="1" hangingPunct="1"/>
              <a:t>‹#›</a:t>
            </a:fld>
            <a:endParaRPr lang="en-US" sz="1200" b="0">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9158607"/>
      </p:ext>
    </p:extLst>
  </p:cSld>
  <p:clrMapOvr>
    <a:masterClrMapping/>
  </p:clrMapOvr>
  <p:transition xmlns:p14="http://schemas.microsoft.com/office/powerpoint/2010/mai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F3AE1917-3391-7E48-9A5F-C989D6D383DC}" type="slidenum">
              <a:rPr lang="en-US" sz="1200" b="0">
                <a:latin typeface="Arial Narrow" charset="0"/>
              </a:rPr>
              <a:pPr algn="r" eaLnBrk="1" hangingPunct="1"/>
              <a:t>‹#›</a:t>
            </a:fld>
            <a:endParaRPr lang="en-US" sz="1200" b="0">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5124771"/>
      </p:ext>
    </p:extLst>
  </p:cSld>
  <p:clrMapOvr>
    <a:masterClrMapping/>
  </p:clrMapOvr>
  <p:transition xmlns:p14="http://schemas.microsoft.com/office/powerpoint/2010/mai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1A30789A-BC94-2249-8600-96B993756B77}" type="slidenum">
              <a:rPr lang="en-US" sz="1200" b="0">
                <a:latin typeface="Arial Narrow" charset="0"/>
              </a:rPr>
              <a:pPr algn="r" eaLnBrk="1" hangingPunct="1"/>
              <a:t>‹#›</a:t>
            </a:fld>
            <a:endParaRPr lang="en-US" sz="1200" b="0">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320867"/>
      </p:ext>
    </p:extLst>
  </p:cSld>
  <p:clrMapOvr>
    <a:masterClrMapping/>
  </p:clrMapOvr>
  <p:transition xmlns:p14="http://schemas.microsoft.com/office/powerpoint/2010/mai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20"/>
          <p:cNvSpPr/>
          <p:nvPr userDrawn="1"/>
        </p:nvSpPr>
        <p:spPr>
          <a:xfrm>
            <a:off x="0" y="4859338"/>
            <a:ext cx="9144000" cy="1998662"/>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gradFill>
                <a:gsLst>
                  <a:gs pos="36000">
                    <a:srgbClr val="FA961F">
                      <a:shade val="30000"/>
                      <a:satMod val="115000"/>
                    </a:srgbClr>
                  </a:gs>
                  <a:gs pos="50000">
                    <a:srgbClr val="FA961F">
                      <a:shade val="67500"/>
                      <a:satMod val="115000"/>
                    </a:srgbClr>
                  </a:gs>
                  <a:gs pos="100000">
                    <a:srgbClr val="FA961F">
                      <a:shade val="100000"/>
                      <a:satMod val="115000"/>
                    </a:srgbClr>
                  </a:gs>
                </a:gsLst>
                <a:lin ang="5400000" scaled="0"/>
              </a:gradFill>
            </a:endParaRPr>
          </a:p>
        </p:txBody>
      </p:sp>
      <p:pic>
        <p:nvPicPr>
          <p:cNvPr id="5" name="Picture 18"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5475" y="5273675"/>
            <a:ext cx="26558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95300"/>
            <a:ext cx="3575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854075" y="1860550"/>
            <a:ext cx="2416175" cy="274638"/>
          </a:xfrm>
          <a:prstGeom prst="rect">
            <a:avLst/>
          </a:prstGeom>
          <a:noFill/>
          <a:ln>
            <a:noFill/>
          </a:ln>
          <a:ex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sz="1200" smtClean="0">
                <a:solidFill>
                  <a:srgbClr val="6639B7"/>
                </a:solidFill>
                <a:latin typeface="Verdana" pitchFamily="34" charset="0"/>
                <a:cs typeface="+mn-cs"/>
              </a:rPr>
              <a:t>A Combat Support Agency</a:t>
            </a:r>
          </a:p>
        </p:txBody>
      </p:sp>
      <p:sp>
        <p:nvSpPr>
          <p:cNvPr id="8" name="TextBox 7"/>
          <p:cNvSpPr txBox="1">
            <a:spLocks noChangeArrowheads="1"/>
          </p:cNvSpPr>
          <p:nvPr userDrawn="1"/>
        </p:nvSpPr>
        <p:spPr bwMode="auto">
          <a:xfrm>
            <a:off x="355600" y="1633538"/>
            <a:ext cx="3414713" cy="274637"/>
          </a:xfrm>
          <a:prstGeom prst="rect">
            <a:avLst/>
          </a:prstGeom>
          <a:noFill/>
          <a:ln>
            <a:noFill/>
          </a:ln>
          <a:extLst/>
        </p:spPr>
        <p:txBody>
          <a:bodyPr wrap="non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defRPr/>
            </a:pPr>
            <a:r>
              <a:rPr lang="en-US" sz="1200" smtClean="0">
                <a:solidFill>
                  <a:srgbClr val="000000"/>
                </a:solidFill>
                <a:latin typeface="Verdana" pitchFamily="34" charset="0"/>
                <a:cs typeface="+mn-cs"/>
              </a:rPr>
              <a:t>Defense Information Systems Agency</a:t>
            </a:r>
          </a:p>
        </p:txBody>
      </p:sp>
      <p:sp>
        <p:nvSpPr>
          <p:cNvPr id="93196" name="Rectangle 2"/>
          <p:cNvSpPr>
            <a:spLocks noGrp="1" noChangeArrowheads="1"/>
          </p:cNvSpPr>
          <p:nvPr>
            <p:ph type="ctrTitle"/>
          </p:nvPr>
        </p:nvSpPr>
        <p:spPr>
          <a:xfrm>
            <a:off x="1404938" y="3441700"/>
            <a:ext cx="7739062" cy="708025"/>
          </a:xfrm>
        </p:spPr>
        <p:txBody>
          <a:bodyPr anchor="b"/>
          <a:lstStyle>
            <a:lvl1pPr algn="r">
              <a:defRPr sz="3600" smtClean="0">
                <a:solidFill>
                  <a:srgbClr val="1F679D"/>
                </a:solidFill>
                <a:latin typeface="Arial" charset="0"/>
              </a:defRPr>
            </a:lvl1pPr>
          </a:lstStyle>
          <a:p>
            <a:r>
              <a:rPr lang="en-US" smtClean="0"/>
              <a:t>Click to edit Master title style</a:t>
            </a:r>
          </a:p>
        </p:txBody>
      </p:sp>
      <p:sp>
        <p:nvSpPr>
          <p:cNvPr id="93197" name="Rectangle 3"/>
          <p:cNvSpPr>
            <a:spLocks noGrp="1" noChangeArrowheads="1"/>
          </p:cNvSpPr>
          <p:nvPr>
            <p:ph type="subTitle" idx="1"/>
          </p:nvPr>
        </p:nvSpPr>
        <p:spPr>
          <a:xfrm>
            <a:off x="2743200" y="4127500"/>
            <a:ext cx="6400800" cy="533400"/>
          </a:xfrm>
        </p:spPr>
        <p:txBody>
          <a:bodyPr anchor="b"/>
          <a:lstStyle>
            <a:lvl1pPr marL="0" indent="0" algn="r">
              <a:buFontTx/>
              <a:buNone/>
              <a:defRPr sz="2000" b="1" smtClean="0">
                <a:solidFill>
                  <a:schemeClr val="tx2"/>
                </a:solidFill>
              </a:defRPr>
            </a:lvl1pPr>
          </a:lstStyle>
          <a:p>
            <a:r>
              <a:rPr lang="en-US" smtClean="0"/>
              <a:t>Click to edit Master subtitle style</a:t>
            </a:r>
          </a:p>
        </p:txBody>
      </p:sp>
    </p:spTree>
    <p:extLst>
      <p:ext uri="{BB962C8B-B14F-4D97-AF65-F5344CB8AC3E}">
        <p14:creationId xmlns:p14="http://schemas.microsoft.com/office/powerpoint/2010/main" val="2762988600"/>
      </p:ext>
    </p:extLst>
  </p:cSld>
  <p:clrMapOvr>
    <a:masterClrMapping/>
  </p:clrMapOvr>
  <p:transition xmlns:p14="http://schemas.microsoft.com/office/powerpoint/2010/main" spd="med">
    <p:wipe dir="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rgbClr val="FFFFFF"/>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rgbClr val="FFFFFF"/>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ABFCBE23-2C02-8740-8344-98690A3BE162}" type="slidenum">
              <a:rPr lang="en-US" sz="1200" b="0">
                <a:solidFill>
                  <a:srgbClr val="FFFFFF"/>
                </a:solidFill>
                <a:latin typeface="Arial Narrow" charset="0"/>
              </a:rPr>
              <a:pPr algn="r" eaLnBrk="1" hangingPunct="1"/>
              <a:t>‹#›</a:t>
            </a:fld>
            <a:endParaRPr lang="en-US" sz="1200" b="0">
              <a:solidFill>
                <a:srgbClr val="FFFFFF"/>
              </a:solidFill>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7703143"/>
      </p:ext>
    </p:extLst>
  </p:cSld>
  <p:clrMapOvr>
    <a:masterClrMapping/>
  </p:clrMapOvr>
  <p:transition xmlns:p14="http://schemas.microsoft.com/office/powerpoint/2010/mai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5725" y="6588125"/>
            <a:ext cx="2895600" cy="22225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ea typeface="ＭＳ Ｐゴシック" charset="-128"/>
                <a:cs typeface="ＭＳ Ｐゴシック" charset="-128"/>
              </a:defRPr>
            </a:lvl1pPr>
          </a:lstStyle>
          <a:p>
            <a:pPr>
              <a:defRPr/>
            </a:pPr>
            <a:r>
              <a:rPr lang="en-US"/>
              <a:t>Copyright © 2010 CollabNet, Inc.  |  www.collab.net</a:t>
            </a:r>
          </a:p>
        </p:txBody>
      </p:sp>
      <p:sp>
        <p:nvSpPr>
          <p:cNvPr id="5" name="Slide Number Placeholder 4"/>
          <p:cNvSpPr>
            <a:spLocks noGrp="1"/>
          </p:cNvSpPr>
          <p:nvPr>
            <p:ph type="sldNum" sz="quarter" idx="11"/>
          </p:nvPr>
        </p:nvSpPr>
        <p:spPr>
          <a:xfrm>
            <a:off x="6915150" y="6588125"/>
            <a:ext cx="2133600" cy="22225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fld id="{E64C6869-E33A-DD4B-8224-A94D6C32366E}" type="slidenum">
              <a:rPr lang="en-US"/>
              <a:pPr/>
              <a:t>‹#›</a:t>
            </a:fld>
            <a:endParaRPr lang="en-US"/>
          </a:p>
        </p:txBody>
      </p:sp>
    </p:spTree>
    <p:extLst>
      <p:ext uri="{BB962C8B-B14F-4D97-AF65-F5344CB8AC3E}">
        <p14:creationId xmlns:p14="http://schemas.microsoft.com/office/powerpoint/2010/main" val="428088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pitchFamily="34" charset="-128"/>
              <a:cs typeface="+mn-cs"/>
            </a:endParaRPr>
          </a:p>
        </p:txBody>
      </p:sp>
      <p:sp>
        <p:nvSpPr>
          <p:cNvPr id="5" name="Rectangle 4"/>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ea typeface="ＭＳ Ｐゴシック" pitchFamily="34" charset="-128"/>
              <a:cs typeface="+mn-cs"/>
            </a:endParaRPr>
          </a:p>
        </p:txBody>
      </p:sp>
      <p:pic>
        <p:nvPicPr>
          <p:cNvPr id="6" name="Picture 15" descr="forge_png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2800" y="152400"/>
            <a:ext cx="1752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chemeClr val="tx1"/>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B671CDE7-258F-144D-9C39-FCA202E264FB}" type="slidenum">
              <a:rPr lang="en-US" sz="1200" b="0">
                <a:latin typeface="Arial Narrow" charset="0"/>
              </a:rPr>
              <a:pPr algn="r" eaLnBrk="1" hangingPunct="1"/>
              <a:t>‹#›</a:t>
            </a:fld>
            <a:endParaRPr lang="en-US" sz="1200" b="0">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6120892"/>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20"/>
          <p:cNvSpPr/>
          <p:nvPr userDrawn="1"/>
        </p:nvSpPr>
        <p:spPr>
          <a:xfrm>
            <a:off x="0" y="4859338"/>
            <a:ext cx="9144000" cy="1998662"/>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gradFill>
                <a:gsLst>
                  <a:gs pos="36000">
                    <a:srgbClr val="FA961F">
                      <a:shade val="30000"/>
                      <a:satMod val="115000"/>
                    </a:srgbClr>
                  </a:gs>
                  <a:gs pos="50000">
                    <a:srgbClr val="FA961F">
                      <a:shade val="67500"/>
                      <a:satMod val="115000"/>
                    </a:srgbClr>
                  </a:gs>
                  <a:gs pos="100000">
                    <a:srgbClr val="FA961F">
                      <a:shade val="100000"/>
                      <a:satMod val="115000"/>
                    </a:srgbClr>
                  </a:gs>
                </a:gsLst>
                <a:lin ang="5400000" scaled="0"/>
              </a:gradFill>
            </a:endParaRPr>
          </a:p>
        </p:txBody>
      </p:sp>
      <p:pic>
        <p:nvPicPr>
          <p:cNvPr id="5" name="Picture 4" descr="Forge Color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2938" y="5297488"/>
            <a:ext cx="25987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7663" y="495300"/>
            <a:ext cx="3575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365625" y="1860550"/>
            <a:ext cx="2416175" cy="274638"/>
          </a:xfrm>
          <a:prstGeom prst="rect">
            <a:avLst/>
          </a:prstGeom>
          <a:noFill/>
        </p:spPr>
        <p:txBody>
          <a:bodyPr wrap="none">
            <a:spAutoFit/>
          </a:bodyPr>
          <a:lstStyle/>
          <a:p>
            <a:pPr fontAlgn="auto">
              <a:spcBef>
                <a:spcPts val="0"/>
              </a:spcBef>
              <a:spcAft>
                <a:spcPts val="0"/>
              </a:spcAft>
              <a:defRPr/>
            </a:pPr>
            <a:r>
              <a:rPr lang="en-US" sz="1200" dirty="0">
                <a:solidFill>
                  <a:srgbClr val="6639B7"/>
                </a:solidFill>
                <a:latin typeface="Verdana" pitchFamily="34" charset="0"/>
                <a:ea typeface="ＭＳ Ｐゴシック"/>
                <a:cs typeface="+mn-cs"/>
              </a:rPr>
              <a:t>A Combat Support Agency</a:t>
            </a:r>
          </a:p>
        </p:txBody>
      </p:sp>
      <p:sp>
        <p:nvSpPr>
          <p:cNvPr id="8" name="TextBox 7"/>
          <p:cNvSpPr txBox="1"/>
          <p:nvPr userDrawn="1"/>
        </p:nvSpPr>
        <p:spPr>
          <a:xfrm>
            <a:off x="355600" y="1633538"/>
            <a:ext cx="3414713" cy="274637"/>
          </a:xfrm>
          <a:prstGeom prst="rect">
            <a:avLst/>
          </a:prstGeom>
          <a:noFill/>
        </p:spPr>
        <p:txBody>
          <a:bodyPr wrap="none">
            <a:spAutoFit/>
          </a:bodyPr>
          <a:lstStyle/>
          <a:p>
            <a:pPr>
              <a:defRPr/>
            </a:pPr>
            <a:r>
              <a:rPr lang="en-US" sz="1200">
                <a:solidFill>
                  <a:srgbClr val="000000"/>
                </a:solidFill>
                <a:latin typeface="Verdana" pitchFamily="34" charset="0"/>
                <a:ea typeface="ＭＳ Ｐゴシック"/>
                <a:cs typeface="+mn-cs"/>
              </a:rPr>
              <a:t>Defense Information Systems Agency</a:t>
            </a:r>
          </a:p>
        </p:txBody>
      </p:sp>
      <p:sp>
        <p:nvSpPr>
          <p:cNvPr id="93196" name="Rectangle 2"/>
          <p:cNvSpPr>
            <a:spLocks noGrp="1" noChangeArrowheads="1"/>
          </p:cNvSpPr>
          <p:nvPr>
            <p:ph type="ctrTitle"/>
          </p:nvPr>
        </p:nvSpPr>
        <p:spPr>
          <a:xfrm>
            <a:off x="1404938" y="3441700"/>
            <a:ext cx="7739062" cy="708025"/>
          </a:xfrm>
        </p:spPr>
        <p:txBody>
          <a:bodyPr anchor="b"/>
          <a:lstStyle>
            <a:lvl1pPr algn="r">
              <a:defRPr sz="3600" smtClean="0">
                <a:solidFill>
                  <a:srgbClr val="1F679D"/>
                </a:solidFill>
                <a:latin typeface="Arial" charset="0"/>
              </a:defRPr>
            </a:lvl1pPr>
          </a:lstStyle>
          <a:p>
            <a:r>
              <a:rPr lang="en-US" smtClean="0"/>
              <a:t>Click to edit Master title style</a:t>
            </a:r>
          </a:p>
        </p:txBody>
      </p:sp>
      <p:sp>
        <p:nvSpPr>
          <p:cNvPr id="93197" name="Rectangle 3"/>
          <p:cNvSpPr>
            <a:spLocks noGrp="1" noChangeArrowheads="1"/>
          </p:cNvSpPr>
          <p:nvPr>
            <p:ph type="subTitle" idx="1"/>
          </p:nvPr>
        </p:nvSpPr>
        <p:spPr>
          <a:xfrm>
            <a:off x="2743200" y="4127500"/>
            <a:ext cx="6400800" cy="533400"/>
          </a:xfrm>
        </p:spPr>
        <p:txBody>
          <a:bodyPr anchor="b"/>
          <a:lstStyle>
            <a:lvl1pPr marL="0" indent="0" algn="r">
              <a:buFontTx/>
              <a:buNone/>
              <a:defRPr sz="2000" b="1" smtClean="0">
                <a:solidFill>
                  <a:schemeClr val="tx2"/>
                </a:solidFill>
              </a:defRPr>
            </a:lvl1pPr>
          </a:lstStyle>
          <a:p>
            <a:r>
              <a:rPr lang="en-US" smtClean="0"/>
              <a:t>Click to edit Master subtitle style</a:t>
            </a:r>
          </a:p>
        </p:txBody>
      </p:sp>
    </p:spTree>
    <p:extLst>
      <p:ext uri="{BB962C8B-B14F-4D97-AF65-F5344CB8AC3E}">
        <p14:creationId xmlns:p14="http://schemas.microsoft.com/office/powerpoint/2010/main" val="1463399675"/>
      </p:ext>
    </p:extLst>
  </p:cSld>
  <p:clrMapOvr>
    <a:masterClrMapping/>
  </p:clrMapOvr>
  <p:transition xmlns:p14="http://schemas.microsoft.com/office/powerpoint/2010/main">
    <p:wipe dir="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9144000" cy="914400"/>
          </a:xfrm>
          <a:prstGeom prst="rect">
            <a:avLst/>
          </a:prstGeom>
          <a:solidFill>
            <a:schemeClr val="tx1"/>
          </a:solidFill>
          <a:ln w="25400">
            <a:noFill/>
            <a:miter lim="800000"/>
            <a:headEnd/>
            <a:tailEnd/>
          </a:ln>
        </p:spPr>
        <p:txBody>
          <a:bodyPr anchor="ctr"/>
          <a:lstStyle/>
          <a:p>
            <a:pPr>
              <a:defRPr/>
            </a:pPr>
            <a:endParaRPr lang="en-US" sz="1800" b="0">
              <a:solidFill>
                <a:srgbClr val="FFFFFF"/>
              </a:solidFill>
              <a:ea typeface="ＭＳ Ｐゴシック"/>
              <a:cs typeface="+mn-cs"/>
            </a:endParaRPr>
          </a:p>
        </p:txBody>
      </p:sp>
      <p:pic>
        <p:nvPicPr>
          <p:cNvPr id="5" name="Picture 4" descr="Forge Color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1050" y="130175"/>
            <a:ext cx="1830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0" y="1146175"/>
            <a:ext cx="9144000" cy="5102225"/>
          </a:xfrm>
          <a:prstGeom prst="rect">
            <a:avLst/>
          </a:prstGeom>
          <a:solidFill>
            <a:srgbClr val="1B8FC8"/>
          </a:solidFill>
          <a:ln w="25400">
            <a:noFill/>
            <a:miter lim="800000"/>
            <a:headEnd/>
            <a:tailEnd/>
          </a:ln>
        </p:spPr>
        <p:txBody>
          <a:bodyPr anchor="ctr"/>
          <a:lstStyle/>
          <a:p>
            <a:pPr>
              <a:defRPr/>
            </a:pPr>
            <a:endParaRPr lang="en-US" sz="1800" b="0">
              <a:solidFill>
                <a:srgbClr val="FFFFFF"/>
              </a:solidFill>
              <a:ea typeface="ＭＳ Ｐゴシック"/>
              <a:cs typeface="+mn-cs"/>
            </a:endParaRPr>
          </a:p>
        </p:txBody>
      </p:sp>
      <p:sp>
        <p:nvSpPr>
          <p:cNvPr id="7" name="Rectangle 6"/>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rgbClr val="FFFFFF"/>
              </a:solidFill>
              <a:latin typeface="Arial" charset="0"/>
            </a:endParaRPr>
          </a:p>
        </p:txBody>
      </p:sp>
      <p:sp>
        <p:nvSpPr>
          <p:cNvPr id="8" name="Rectangle 7"/>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b="0">
              <a:solidFill>
                <a:srgbClr val="FFFFFF"/>
              </a:solidFill>
              <a:latin typeface="Arial" charset="0"/>
            </a:endParaRPr>
          </a:p>
        </p:txBody>
      </p:sp>
      <p:cxnSp>
        <p:nvCxnSpPr>
          <p:cNvPr id="9" name="Straight Connector 8"/>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1C8685BE-18AE-394A-A00F-93CBEBB2E270}" type="slidenum">
              <a:rPr lang="en-US" sz="1200" b="0">
                <a:solidFill>
                  <a:srgbClr val="FFFFFF"/>
                </a:solidFill>
                <a:latin typeface="Arial Narrow" charset="0"/>
              </a:rPr>
              <a:pPr algn="r" eaLnBrk="1" hangingPunct="1"/>
              <a:t>‹#›</a:t>
            </a:fld>
            <a:endParaRPr lang="en-US" sz="1200" b="0">
              <a:solidFill>
                <a:srgbClr val="FFFFFF"/>
              </a:solidFill>
              <a:latin typeface="Arial Narrow" charset="0"/>
            </a:endParaRPr>
          </a:p>
        </p:txBody>
      </p:sp>
      <p:pic>
        <p:nvPicPr>
          <p:cNvPr id="12" name="Picture 15" descr="DISA LOGO - Large"/>
          <p:cNvPicPr>
            <a:picLocks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400" y="152400"/>
            <a:ext cx="1828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43906" y="224970"/>
            <a:ext cx="5056188" cy="685800"/>
          </a:xfrm>
        </p:spPr>
        <p:txBody>
          <a:bodyPr/>
          <a:lstStyle>
            <a:lvl1pPr algn="ctr">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228722"/>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2134467"/>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066800"/>
            <a:ext cx="9144000" cy="5181600"/>
          </a:xfrm>
          <a:prstGeom prst="rect">
            <a:avLst/>
          </a:prstGeom>
          <a:solidFill>
            <a:srgbClr val="1B8FC8"/>
          </a:solidFill>
          <a:ln w="25400">
            <a:noFill/>
            <a:miter lim="800000"/>
            <a:headEnd/>
            <a:tailEnd/>
          </a:ln>
        </p:spPr>
        <p:txBody>
          <a:bodyPr anchor="ctr"/>
          <a:lstStyle/>
          <a:p>
            <a:pPr algn="ctr">
              <a:defRPr/>
            </a:pPr>
            <a:endParaRPr lang="en-US" sz="1800" b="0">
              <a:solidFill>
                <a:srgbClr val="FFFFFF"/>
              </a:solidFill>
              <a:ea typeface="ＭＳ Ｐゴシック"/>
              <a:cs typeface="+mn-cs"/>
            </a:endParaRPr>
          </a:p>
        </p:txBody>
      </p:sp>
      <p:sp>
        <p:nvSpPr>
          <p:cNvPr id="4" name="Rectangle 3"/>
          <p:cNvSpPr/>
          <p:nvPr userDrawn="1"/>
        </p:nvSpPr>
        <p:spPr>
          <a:xfrm>
            <a:off x="0" y="0"/>
            <a:ext cx="9144000" cy="914400"/>
          </a:xfrm>
          <a:prstGeom prst="rect">
            <a:avLst/>
          </a:prstGeom>
          <a:gradFill flip="none" rotWithShape="1">
            <a:gsLst>
              <a:gs pos="0">
                <a:srgbClr val="1F679D">
                  <a:tint val="66000"/>
                  <a:satMod val="160000"/>
                </a:srgbClr>
              </a:gs>
              <a:gs pos="50000">
                <a:srgbClr val="1F679D">
                  <a:tint val="44500"/>
                  <a:satMod val="160000"/>
                </a:srgbClr>
              </a:gs>
              <a:gs pos="100000">
                <a:srgbClr val="1F679D">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Arial" charset="0"/>
            </a:endParaRPr>
          </a:p>
        </p:txBody>
      </p:sp>
      <p:sp>
        <p:nvSpPr>
          <p:cNvPr id="5" name="Rectangle 4"/>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Arial" charset="0"/>
            </a:endParaRPr>
          </a:p>
        </p:txBody>
      </p:sp>
      <p:sp>
        <p:nvSpPr>
          <p:cNvPr id="6" name="Rectangle 5"/>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a:solidFill>
                <a:srgbClr val="FFFFFF"/>
              </a:solidFill>
              <a:latin typeface="Arial" charset="0"/>
            </a:endParaRPr>
          </a:p>
        </p:txBody>
      </p:sp>
      <p:pic>
        <p:nvPicPr>
          <p:cNvPr id="7" name="Picture 14" descr="Grey DISA"/>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350838" y="6400800"/>
            <a:ext cx="944562" cy="325437"/>
          </a:xfrm>
          <a:prstGeom prst="rect">
            <a:avLst/>
          </a:prstGeom>
          <a:noFill/>
        </p:spPr>
      </p:pic>
      <p:cxnSp>
        <p:nvCxnSpPr>
          <p:cNvPr id="8" name="Straight Connector 7"/>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BAD42B2A-85C7-4542-9E9C-1D4160F45527}" type="slidenum">
              <a:rPr lang="en-US" sz="1200" b="0">
                <a:solidFill>
                  <a:srgbClr val="FFFFFF"/>
                </a:solidFill>
                <a:latin typeface="Arial Narrow" charset="0"/>
              </a:rPr>
              <a:pPr algn="r" eaLnBrk="1" hangingPunct="1"/>
              <a:t>‹#›</a:t>
            </a:fld>
            <a:endParaRPr lang="en-US" sz="1200" b="0">
              <a:solidFill>
                <a:srgbClr val="FFFFFF"/>
              </a:solidFill>
              <a:latin typeface="Arial Narrow" charset="0"/>
            </a:endParaRPr>
          </a:p>
        </p:txBody>
      </p:sp>
      <p:pic>
        <p:nvPicPr>
          <p:cNvPr id="10" name="Picture 10" descr="Forge Color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31050" y="130175"/>
            <a:ext cx="1830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3413121"/>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7"/>
          <p:cNvSpPr/>
          <p:nvPr userDrawn="1"/>
        </p:nvSpPr>
        <p:spPr>
          <a:xfrm>
            <a:off x="0" y="0"/>
            <a:ext cx="9144000" cy="1600200"/>
          </a:xfrm>
          <a:prstGeom prst="rect">
            <a:avLst/>
          </a:prstGeom>
          <a:gradFill flip="none" rotWithShape="1">
            <a:gsLst>
              <a:gs pos="0">
                <a:srgbClr val="1F679D">
                  <a:tint val="66000"/>
                  <a:satMod val="160000"/>
                </a:srgbClr>
              </a:gs>
              <a:gs pos="50000">
                <a:srgbClr val="1F679D">
                  <a:tint val="44500"/>
                  <a:satMod val="160000"/>
                </a:srgbClr>
              </a:gs>
              <a:gs pos="100000">
                <a:srgbClr val="1F679D">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164970"/>
              </a:solidFill>
              <a:latin typeface="Arial" charset="0"/>
            </a:endParaRPr>
          </a:p>
        </p:txBody>
      </p:sp>
      <p:pic>
        <p:nvPicPr>
          <p:cNvPr id="5" name="Picture 4" descr="Forge Color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3388" y="296863"/>
            <a:ext cx="271462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0"/>
          <p:cNvSpPr/>
          <p:nvPr userDrawn="1"/>
        </p:nvSpPr>
        <p:spPr>
          <a:xfrm>
            <a:off x="0" y="4267200"/>
            <a:ext cx="9144000" cy="2590800"/>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164970"/>
              </a:solidFill>
              <a:latin typeface="Arial" charset="0"/>
            </a:endParaRPr>
          </a:p>
        </p:txBody>
      </p:sp>
      <p:pic>
        <p:nvPicPr>
          <p:cNvPr id="7" name="Picture 14" descr="Grey DISA"/>
          <p:cNvPicPr>
            <a:picLocks noChangeAspect="1" noChangeArrowheads="1"/>
          </p:cNvPicPr>
          <p:nvPr userDrawn="1"/>
        </p:nvPicPr>
        <p:blipFill>
          <a:blip r:embed="rId3" cstate="print">
            <a:duotone>
              <a:schemeClr val="accent3">
                <a:shade val="45000"/>
                <a:satMod val="135000"/>
              </a:schemeClr>
              <a:prstClr val="white"/>
            </a:duotone>
          </a:blip>
          <a:srcRect/>
          <a:stretch>
            <a:fillRect/>
          </a:stretch>
        </p:blipFill>
        <p:spPr bwMode="auto">
          <a:xfrm>
            <a:off x="4038600" y="6324600"/>
            <a:ext cx="944562" cy="325437"/>
          </a:xfrm>
          <a:prstGeom prst="rect">
            <a:avLst/>
          </a:prstGeom>
          <a:noFill/>
        </p:spPr>
      </p:pic>
      <p:cxnSp>
        <p:nvCxnSpPr>
          <p:cNvPr id="8" name="Straight Connector 23"/>
          <p:cNvCxnSpPr>
            <a:cxnSpLocks noChangeShapeType="1"/>
          </p:cNvCxnSpPr>
          <p:nvPr userDrawn="1"/>
        </p:nvCxnSpPr>
        <p:spPr bwMode="auto">
          <a:xfrm>
            <a:off x="0" y="4267200"/>
            <a:ext cx="9144000" cy="1588"/>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sp>
        <p:nvSpPr>
          <p:cNvPr id="93196" name="Rectangle 2"/>
          <p:cNvSpPr>
            <a:spLocks noGrp="1" noChangeArrowheads="1"/>
          </p:cNvSpPr>
          <p:nvPr>
            <p:ph type="ctrTitle"/>
          </p:nvPr>
        </p:nvSpPr>
        <p:spPr>
          <a:xfrm>
            <a:off x="914400" y="2362200"/>
            <a:ext cx="7772400" cy="708025"/>
          </a:xfrm>
        </p:spPr>
        <p:txBody>
          <a:bodyPr/>
          <a:lstStyle>
            <a:lvl1pPr>
              <a:defRPr smtClean="0">
                <a:solidFill>
                  <a:srgbClr val="1F679D"/>
                </a:solidFill>
                <a:latin typeface="Arial" charset="0"/>
              </a:defRPr>
            </a:lvl1pPr>
          </a:lstStyle>
          <a:p>
            <a:r>
              <a:rPr lang="en-US" smtClean="0"/>
              <a:t>Click to edit Master title style</a:t>
            </a:r>
          </a:p>
        </p:txBody>
      </p:sp>
      <p:sp>
        <p:nvSpPr>
          <p:cNvPr id="93197" name="Rectangle 3"/>
          <p:cNvSpPr>
            <a:spLocks noGrp="1" noChangeArrowheads="1"/>
          </p:cNvSpPr>
          <p:nvPr>
            <p:ph type="subTitle" idx="1"/>
          </p:nvPr>
        </p:nvSpPr>
        <p:spPr>
          <a:xfrm>
            <a:off x="914400" y="3048000"/>
            <a:ext cx="6400800" cy="533400"/>
          </a:xfrm>
        </p:spPr>
        <p:txBody>
          <a:bodyPr/>
          <a:lstStyle>
            <a:lvl1pPr marL="0" indent="0">
              <a:buFontTx/>
              <a:buNone/>
              <a:defRPr sz="1800" smtClean="0">
                <a:solidFill>
                  <a:schemeClr val="tx2"/>
                </a:solidFill>
              </a:defRPr>
            </a:lvl1pPr>
          </a:lstStyle>
          <a:p>
            <a:r>
              <a:rPr lang="en-US" smtClean="0"/>
              <a:t>Click to edit Master subtitle style</a:t>
            </a:r>
          </a:p>
        </p:txBody>
      </p:sp>
    </p:spTree>
    <p:extLst>
      <p:ext uri="{BB962C8B-B14F-4D97-AF65-F5344CB8AC3E}">
        <p14:creationId xmlns:p14="http://schemas.microsoft.com/office/powerpoint/2010/main" val="2086392708"/>
      </p:ext>
    </p:extLst>
  </p:cSld>
  <p:clrMapOvr>
    <a:masterClrMapping/>
  </p:clrMapOvr>
  <p:transition xmlns:p14="http://schemas.microsoft.com/office/powerpoint/2010/main">
    <p:wipe dir="r"/>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userDrawn="1"/>
        </p:nvSpPr>
        <p:spPr>
          <a:xfrm>
            <a:off x="0" y="0"/>
            <a:ext cx="9144000" cy="914400"/>
          </a:xfrm>
          <a:prstGeom prst="rect">
            <a:avLst/>
          </a:prstGeom>
          <a:gradFill flip="none" rotWithShape="1">
            <a:gsLst>
              <a:gs pos="0">
                <a:srgbClr val="1F679D">
                  <a:tint val="66000"/>
                  <a:satMod val="160000"/>
                </a:srgbClr>
              </a:gs>
              <a:gs pos="50000">
                <a:srgbClr val="1F679D">
                  <a:tint val="44500"/>
                  <a:satMod val="160000"/>
                </a:srgbClr>
              </a:gs>
              <a:gs pos="100000">
                <a:srgbClr val="1F679D">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sp>
        <p:nvSpPr>
          <p:cNvPr id="4" name="Rectangle 3"/>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sp>
        <p:nvSpPr>
          <p:cNvPr id="5" name="Rectangle 4"/>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pic>
        <p:nvPicPr>
          <p:cNvPr id="6" name="Picture 14" descr="Grey DISA"/>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350838" y="6400800"/>
            <a:ext cx="944562" cy="325437"/>
          </a:xfrm>
          <a:prstGeom prst="rect">
            <a:avLst/>
          </a:prstGeom>
          <a:noFill/>
        </p:spPr>
      </p:pic>
      <p:cxnSp>
        <p:nvCxnSpPr>
          <p:cNvPr id="7" name="Straight Connector 6"/>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FBEA24D5-1B3B-5E4A-8A81-980FAE6BD398}" type="slidenum">
              <a:rPr lang="en-US" sz="1200" b="0">
                <a:solidFill>
                  <a:srgbClr val="FFFFFF"/>
                </a:solidFill>
                <a:latin typeface="Arial Narrow" charset="0"/>
              </a:rPr>
              <a:pPr algn="r" eaLnBrk="1" hangingPunct="1"/>
              <a:t>‹#›</a:t>
            </a:fld>
            <a:endParaRPr lang="en-US" sz="1200" b="0">
              <a:solidFill>
                <a:srgbClr val="FFFFFF"/>
              </a:solidFill>
              <a:latin typeface="Arial Narrow" charset="0"/>
            </a:endParaRPr>
          </a:p>
        </p:txBody>
      </p:sp>
      <p:pic>
        <p:nvPicPr>
          <p:cNvPr id="9" name="Picture 9" descr="Forge Color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31050" y="130175"/>
            <a:ext cx="1830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0189112"/>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0" y="0"/>
            <a:ext cx="9144000" cy="914400"/>
          </a:xfrm>
          <a:prstGeom prst="rect">
            <a:avLst/>
          </a:prstGeom>
          <a:gradFill flip="none" rotWithShape="1">
            <a:gsLst>
              <a:gs pos="0">
                <a:srgbClr val="1F679D">
                  <a:tint val="66000"/>
                  <a:satMod val="160000"/>
                </a:srgbClr>
              </a:gs>
              <a:gs pos="50000">
                <a:srgbClr val="1F679D">
                  <a:tint val="44500"/>
                  <a:satMod val="160000"/>
                </a:srgbClr>
              </a:gs>
              <a:gs pos="100000">
                <a:srgbClr val="1F679D">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sp>
        <p:nvSpPr>
          <p:cNvPr id="5" name="Rectangle 4"/>
          <p:cNvSpPr/>
          <p:nvPr userDrawn="1"/>
        </p:nvSpPr>
        <p:spPr>
          <a:xfrm>
            <a:off x="0" y="914400"/>
            <a:ext cx="9144000" cy="228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sp>
        <p:nvSpPr>
          <p:cNvPr id="6" name="Rectangle 5"/>
          <p:cNvSpPr/>
          <p:nvPr userDrawn="1"/>
        </p:nvSpPr>
        <p:spPr>
          <a:xfrm>
            <a:off x="0" y="6215063"/>
            <a:ext cx="9144000" cy="642937"/>
          </a:xfrm>
          <a:prstGeom prst="rect">
            <a:avLst/>
          </a:prstGeom>
          <a:gradFill flip="none" rotWithShape="1">
            <a:gsLst>
              <a:gs pos="0">
                <a:srgbClr val="164970">
                  <a:shade val="30000"/>
                  <a:satMod val="115000"/>
                </a:srgbClr>
              </a:gs>
              <a:gs pos="50000">
                <a:srgbClr val="164970">
                  <a:shade val="67500"/>
                  <a:satMod val="115000"/>
                </a:srgbClr>
              </a:gs>
              <a:gs pos="100000">
                <a:srgbClr val="16497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a:solidFill>
                <a:srgbClr val="FFFFFF"/>
              </a:solidFill>
              <a:latin typeface="Arial" charset="0"/>
            </a:endParaRPr>
          </a:p>
        </p:txBody>
      </p:sp>
      <p:pic>
        <p:nvPicPr>
          <p:cNvPr id="7" name="Picture 14" descr="Grey DISA"/>
          <p:cNvPicPr>
            <a:picLocks noChangeAspect="1" noChangeArrowheads="1"/>
          </p:cNvPicPr>
          <p:nvPr userDrawn="1"/>
        </p:nvPicPr>
        <p:blipFill>
          <a:blip r:embed="rId2" cstate="print">
            <a:duotone>
              <a:schemeClr val="accent3">
                <a:shade val="45000"/>
                <a:satMod val="135000"/>
              </a:schemeClr>
              <a:prstClr val="white"/>
            </a:duotone>
          </a:blip>
          <a:srcRect/>
          <a:stretch>
            <a:fillRect/>
          </a:stretch>
        </p:blipFill>
        <p:spPr bwMode="auto">
          <a:xfrm>
            <a:off x="350838" y="6400800"/>
            <a:ext cx="944562" cy="325437"/>
          </a:xfrm>
          <a:prstGeom prst="rect">
            <a:avLst/>
          </a:prstGeom>
          <a:noFill/>
        </p:spPr>
      </p:pic>
      <p:cxnSp>
        <p:nvCxnSpPr>
          <p:cNvPr id="8" name="Straight Connector 7"/>
          <p:cNvCxnSpPr/>
          <p:nvPr userDrawn="1"/>
        </p:nvCxnSpPr>
        <p:spPr>
          <a:xfrm>
            <a:off x="0" y="6215063"/>
            <a:ext cx="91440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6858000" y="6400800"/>
            <a:ext cx="2133600" cy="231775"/>
          </a:xfrm>
          <a:prstGeom prst="rect">
            <a:avLst/>
          </a:prstGeom>
        </p:spPr>
        <p:txBody>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fld id="{81919AFB-2CEC-D84B-9C6C-CBEC0B9536B1}" type="slidenum">
              <a:rPr lang="en-US" sz="1200" b="0">
                <a:solidFill>
                  <a:srgbClr val="FFFFFF"/>
                </a:solidFill>
                <a:latin typeface="Arial Narrow" charset="0"/>
              </a:rPr>
              <a:pPr algn="r" eaLnBrk="1" hangingPunct="1"/>
              <a:t>‹#›</a:t>
            </a:fld>
            <a:endParaRPr lang="en-US" sz="1200" b="0">
              <a:solidFill>
                <a:srgbClr val="FFFFFF"/>
              </a:solidFill>
              <a:latin typeface="Arial Narrow" charset="0"/>
            </a:endParaRPr>
          </a:p>
        </p:txBody>
      </p:sp>
      <p:pic>
        <p:nvPicPr>
          <p:cNvPr id="12" name="Picture 9" descr="Forge Color 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31050" y="130175"/>
            <a:ext cx="18303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425450" y="152400"/>
            <a:ext cx="6542088" cy="685800"/>
          </a:xfrm>
        </p:spPr>
        <p:txBody>
          <a:bodyPr/>
          <a:lstStyle/>
          <a:p>
            <a:r>
              <a:rPr lang="en-US" smtClean="0"/>
              <a:t>Click to edit Master title style</a:t>
            </a:r>
            <a:endParaRPr lang="en-US"/>
          </a:p>
        </p:txBody>
      </p:sp>
      <p:sp>
        <p:nvSpPr>
          <p:cNvPr id="11" name="Content Placeholder 2"/>
          <p:cNvSpPr>
            <a:spLocks noGrp="1"/>
          </p:cNvSpPr>
          <p:nvPr>
            <p:ph idx="1"/>
          </p:nvPr>
        </p:nvSpPr>
        <p:spPr>
          <a:xfrm>
            <a:off x="457200" y="1076325"/>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4139673"/>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b="0">
                <a:solidFill>
                  <a:srgbClr val="FFFFFF"/>
                </a:solidFill>
                <a:latin typeface="Arial Narrow" charset="0"/>
              </a:defRPr>
            </a:lvl1pPr>
          </a:lstStyle>
          <a:p>
            <a:fld id="{71B5B3DB-78C5-7846-A710-007FD393FCD9}" type="datetime1">
              <a:rPr lang="en-US"/>
              <a:pPr/>
              <a:t>7/22/11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b="0">
                <a:solidFill>
                  <a:srgbClr val="FFFFFF"/>
                </a:solidFill>
                <a:latin typeface="Arial Narrow"/>
                <a:ea typeface="ＭＳ Ｐゴシック"/>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b="0">
                <a:solidFill>
                  <a:srgbClr val="FFFFFF"/>
                </a:solidFill>
                <a:latin typeface="Arial Narrow" charset="0"/>
              </a:defRPr>
            </a:lvl1pPr>
          </a:lstStyle>
          <a:p>
            <a:fld id="{79F09E25-0FA8-7147-AEE8-2F30632D7D7B}" type="slidenum">
              <a:rPr lang="en-US"/>
              <a:pPr/>
              <a:t>‹#›</a:t>
            </a:fld>
            <a:endParaRPr lang="en-US"/>
          </a:p>
        </p:txBody>
      </p:sp>
    </p:spTree>
    <p:extLst>
      <p:ext uri="{BB962C8B-B14F-4D97-AF65-F5344CB8AC3E}">
        <p14:creationId xmlns:p14="http://schemas.microsoft.com/office/powerpoint/2010/main" val="2745683529"/>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4225" y="152400"/>
            <a:ext cx="5056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44500" y="1355725"/>
            <a:ext cx="80137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6" r:id="rId1"/>
    <p:sldLayoutId id="2147484237" r:id="rId2"/>
  </p:sldLayoutIdLst>
  <p:transition xmlns:p14="http://schemas.microsoft.com/office/powerpoint/2010/main" spd="med">
    <p:wipe dir="r"/>
  </p:transition>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rgbClr val="2069A0"/>
          </a:solidFill>
          <a:latin typeface="+mn-lt"/>
        </a:defRPr>
      </a:lvl6pPr>
      <a:lvl7pPr marL="2971800" indent="-228600" algn="l" rtl="0" fontAlgn="base">
        <a:spcBef>
          <a:spcPct val="20000"/>
        </a:spcBef>
        <a:spcAft>
          <a:spcPct val="0"/>
        </a:spcAft>
        <a:buChar char="»"/>
        <a:defRPr>
          <a:solidFill>
            <a:srgbClr val="2069A0"/>
          </a:solidFill>
          <a:latin typeface="+mn-lt"/>
        </a:defRPr>
      </a:lvl7pPr>
      <a:lvl8pPr marL="3429000" indent="-228600" algn="l" rtl="0" fontAlgn="base">
        <a:spcBef>
          <a:spcPct val="20000"/>
        </a:spcBef>
        <a:spcAft>
          <a:spcPct val="0"/>
        </a:spcAft>
        <a:buChar char="»"/>
        <a:defRPr>
          <a:solidFill>
            <a:srgbClr val="2069A0"/>
          </a:solidFill>
          <a:latin typeface="+mn-lt"/>
        </a:defRPr>
      </a:lvl8pPr>
      <a:lvl9pPr marL="3886200" indent="-228600" algn="l" rtl="0" fontAlgn="base">
        <a:spcBef>
          <a:spcPct val="20000"/>
        </a:spcBef>
        <a:spcAft>
          <a:spcPct val="0"/>
        </a:spcAft>
        <a:buChar char="»"/>
        <a:defRPr>
          <a:solidFill>
            <a:srgbClr val="2069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054225" y="152400"/>
            <a:ext cx="5056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44500" y="1355725"/>
            <a:ext cx="80137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38" r:id="rId1"/>
    <p:sldLayoutId id="2147484239" r:id="rId2"/>
    <p:sldLayoutId id="2147484240" r:id="rId3"/>
  </p:sldLayoutIdLst>
  <p:transition xmlns:p14="http://schemas.microsoft.com/office/powerpoint/2010/main">
    <p:wipe dir="r"/>
  </p:transition>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rgbClr val="2069A0"/>
          </a:solidFill>
          <a:latin typeface="+mn-lt"/>
        </a:defRPr>
      </a:lvl6pPr>
      <a:lvl7pPr marL="2971800" indent="-228600" algn="l" rtl="0" fontAlgn="base">
        <a:spcBef>
          <a:spcPct val="20000"/>
        </a:spcBef>
        <a:spcAft>
          <a:spcPct val="0"/>
        </a:spcAft>
        <a:buChar char="»"/>
        <a:defRPr>
          <a:solidFill>
            <a:srgbClr val="2069A0"/>
          </a:solidFill>
          <a:latin typeface="+mn-lt"/>
        </a:defRPr>
      </a:lvl7pPr>
      <a:lvl8pPr marL="3429000" indent="-228600" algn="l" rtl="0" fontAlgn="base">
        <a:spcBef>
          <a:spcPct val="20000"/>
        </a:spcBef>
        <a:spcAft>
          <a:spcPct val="0"/>
        </a:spcAft>
        <a:buChar char="»"/>
        <a:defRPr>
          <a:solidFill>
            <a:srgbClr val="2069A0"/>
          </a:solidFill>
          <a:latin typeface="+mn-lt"/>
        </a:defRPr>
      </a:lvl8pPr>
      <a:lvl9pPr marL="3886200" indent="-228600" algn="l" rtl="0" fontAlgn="base">
        <a:spcBef>
          <a:spcPct val="20000"/>
        </a:spcBef>
        <a:spcAft>
          <a:spcPct val="0"/>
        </a:spcAft>
        <a:buChar char="»"/>
        <a:defRPr>
          <a:solidFill>
            <a:srgbClr val="2069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25450" y="152400"/>
            <a:ext cx="65420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444500" y="1355725"/>
            <a:ext cx="80137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Lst>
  <p:transition xmlns:p14="http://schemas.microsoft.com/office/powerpoint/2010/main">
    <p:wipe dir="r"/>
  </p:transition>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109" charset="-128"/>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pitchFamily="-109" charset="-128"/>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pitchFamily="-109" charset="-128"/>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pitchFamily="-109" charset="-128"/>
          <a:cs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rgbClr val="2069A0"/>
          </a:solidFill>
          <a:latin typeface="+mn-lt"/>
        </a:defRPr>
      </a:lvl6pPr>
      <a:lvl7pPr marL="2971800" indent="-228600" algn="l" rtl="0" fontAlgn="base">
        <a:spcBef>
          <a:spcPct val="20000"/>
        </a:spcBef>
        <a:spcAft>
          <a:spcPct val="0"/>
        </a:spcAft>
        <a:buChar char="»"/>
        <a:defRPr>
          <a:solidFill>
            <a:srgbClr val="2069A0"/>
          </a:solidFill>
          <a:latin typeface="+mn-lt"/>
        </a:defRPr>
      </a:lvl7pPr>
      <a:lvl8pPr marL="3429000" indent="-228600" algn="l" rtl="0" fontAlgn="base">
        <a:spcBef>
          <a:spcPct val="20000"/>
        </a:spcBef>
        <a:spcAft>
          <a:spcPct val="0"/>
        </a:spcAft>
        <a:buChar char="»"/>
        <a:defRPr>
          <a:solidFill>
            <a:srgbClr val="2069A0"/>
          </a:solidFill>
          <a:latin typeface="+mn-lt"/>
        </a:defRPr>
      </a:lvl8pPr>
      <a:lvl9pPr marL="3886200" indent="-228600" algn="l" rtl="0" fontAlgn="base">
        <a:spcBef>
          <a:spcPct val="20000"/>
        </a:spcBef>
        <a:spcAft>
          <a:spcPct val="0"/>
        </a:spcAft>
        <a:buChar char="»"/>
        <a:defRPr>
          <a:solidFill>
            <a:srgbClr val="2069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054225" y="152400"/>
            <a:ext cx="505618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44500" y="1355725"/>
            <a:ext cx="80137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50" r:id="rId1"/>
    <p:sldLayoutId id="2147484251" r:id="rId2"/>
    <p:sldLayoutId id="2147484252" r:id="rId3"/>
  </p:sldLayoutIdLst>
  <p:transition xmlns:p14="http://schemas.microsoft.com/office/powerpoint/2010/main" spd="med">
    <p:wipe dir="r"/>
  </p:transition>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pitchFamily="34" charset="-128"/>
          <a:cs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fontAlgn="base">
        <a:spcBef>
          <a:spcPct val="20000"/>
        </a:spcBef>
        <a:spcAft>
          <a:spcPct val="0"/>
        </a:spcAft>
        <a:buChar char="»"/>
        <a:defRPr>
          <a:solidFill>
            <a:srgbClr val="2069A0"/>
          </a:solidFill>
          <a:latin typeface="+mn-lt"/>
        </a:defRPr>
      </a:lvl6pPr>
      <a:lvl7pPr marL="2971800" indent="-228600" algn="l" rtl="0" fontAlgn="base">
        <a:spcBef>
          <a:spcPct val="20000"/>
        </a:spcBef>
        <a:spcAft>
          <a:spcPct val="0"/>
        </a:spcAft>
        <a:buChar char="»"/>
        <a:defRPr>
          <a:solidFill>
            <a:srgbClr val="2069A0"/>
          </a:solidFill>
          <a:latin typeface="+mn-lt"/>
        </a:defRPr>
      </a:lvl7pPr>
      <a:lvl8pPr marL="3429000" indent="-228600" algn="l" rtl="0" fontAlgn="base">
        <a:spcBef>
          <a:spcPct val="20000"/>
        </a:spcBef>
        <a:spcAft>
          <a:spcPct val="0"/>
        </a:spcAft>
        <a:buChar char="»"/>
        <a:defRPr>
          <a:solidFill>
            <a:srgbClr val="2069A0"/>
          </a:solidFill>
          <a:latin typeface="+mn-lt"/>
        </a:defRPr>
      </a:lvl8pPr>
      <a:lvl9pPr marL="3886200" indent="-228600" algn="l" rtl="0" fontAlgn="base">
        <a:spcBef>
          <a:spcPct val="20000"/>
        </a:spcBef>
        <a:spcAft>
          <a:spcPct val="0"/>
        </a:spcAft>
        <a:buChar char="»"/>
        <a:defRPr>
          <a:solidFill>
            <a:srgbClr val="2069A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3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13.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jpeg"/><Relationship Id="rId13" Type="http://schemas.openxmlformats.org/officeDocument/2006/relationships/image" Target="../media/image48.jpeg"/><Relationship Id="rId14" Type="http://schemas.openxmlformats.org/officeDocument/2006/relationships/image" Target="../media/image49.png"/><Relationship Id="rId15" Type="http://schemas.openxmlformats.org/officeDocument/2006/relationships/image" Target="../media/image50.png"/><Relationship Id="rId16"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hyperlink" Target="mailto:community@forge.mil" TargetMode="External"/><Relationship Id="rId4" Type="http://schemas.openxmlformats.org/officeDocument/2006/relationships/hyperlink" Target="http://twitter.com/forgemil" TargetMode="External"/><Relationship Id="rId5" Type="http://schemas.openxmlformats.org/officeDocument/2006/relationships/hyperlink" Target="http://www.disa.mil/forge/" TargetMode="External"/><Relationship Id="rId6" Type="http://schemas.openxmlformats.org/officeDocument/2006/relationships/image" Target="../media/image52.jpeg"/><Relationship Id="rId7" Type="http://schemas.openxmlformats.org/officeDocument/2006/relationships/image" Target="../media/image53.png"/><Relationship Id="rId8" Type="http://schemas.openxmlformats.org/officeDocument/2006/relationships/image" Target="../media/image54.png"/><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9" Type="http://schemas.openxmlformats.org/officeDocument/2006/relationships/hyperlink" Target="https://cd22projects.csd.disa.mil/" TargetMode="External"/><Relationship Id="rId20" Type="http://schemas.openxmlformats.org/officeDocument/2006/relationships/image" Target="../media/image25.png"/><Relationship Id="rId21" Type="http://schemas.openxmlformats.org/officeDocument/2006/relationships/image" Target="../media/image26.png"/><Relationship Id="rId22" Type="http://schemas.openxmlformats.org/officeDocument/2006/relationships/image" Target="../media/image3.png"/><Relationship Id="rId10" Type="http://schemas.openxmlformats.org/officeDocument/2006/relationships/image" Target="../media/image15.png"/><Relationship Id="rId11" Type="http://schemas.openxmlformats.org/officeDocument/2006/relationships/image" Target="../media/image16.jpeg"/><Relationship Id="rId12" Type="http://schemas.openxmlformats.org/officeDocument/2006/relationships/image" Target="../media/image17.jpe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jpe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3.png"/><Relationship Id="rId8"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3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3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1404938" y="3709988"/>
            <a:ext cx="7739062" cy="708025"/>
          </a:xfrm>
        </p:spPr>
        <p:txBody>
          <a:bodyPr/>
          <a:lstStyle/>
          <a:p>
            <a:pPr eaLnBrk="1" hangingPunct="1"/>
            <a:r>
              <a:rPr lang="en-US" dirty="0" err="1" smtClean="0">
                <a:ea typeface="ＭＳ Ｐゴシック" charset="0"/>
              </a:rPr>
              <a:t>Forge.mil</a:t>
            </a:r>
            <a:r>
              <a:rPr lang="en-US" dirty="0">
                <a:ea typeface="ＭＳ Ｐゴシック" charset="0"/>
              </a:rPr>
              <a:t/>
            </a:r>
            <a:br>
              <a:rPr lang="en-US" dirty="0">
                <a:ea typeface="ＭＳ Ｐゴシック" charset="0"/>
              </a:rPr>
            </a:br>
            <a:r>
              <a:rPr lang="en-US" dirty="0" smtClean="0">
                <a:ea typeface="ＭＳ Ｐゴシック" charset="0"/>
              </a:rPr>
              <a:t>OSS Methodologies/Consumption</a:t>
            </a:r>
            <a:endParaRPr lang="en-US" dirty="0">
              <a:ea typeface="ＭＳ Ｐゴシック" charset="0"/>
            </a:endParaRPr>
          </a:p>
        </p:txBody>
      </p:sp>
      <p:sp>
        <p:nvSpPr>
          <p:cNvPr id="24580" name="Text Box 24"/>
          <p:cNvSpPr txBox="1">
            <a:spLocks noChangeArrowheads="1"/>
          </p:cNvSpPr>
          <p:nvPr/>
        </p:nvSpPr>
        <p:spPr bwMode="auto">
          <a:xfrm>
            <a:off x="3562350" y="5307013"/>
            <a:ext cx="5470525" cy="1108075"/>
          </a:xfrm>
          <a:prstGeom prst="rect">
            <a:avLst/>
          </a:prstGeom>
          <a:noFill/>
          <a:ln>
            <a:noFill/>
          </a:ln>
          <a:effectLst>
            <a:prstShdw prst="shdw17" dist="17961" dir="2700000">
              <a:srgbClr val="965A13">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r" eaLnBrk="1" hangingPunct="1"/>
            <a:r>
              <a:rPr lang="en-US" b="0" dirty="0">
                <a:latin typeface="Arial Narrow" charset="0"/>
              </a:rPr>
              <a:t>Guy </a:t>
            </a:r>
            <a:r>
              <a:rPr lang="en-US" b="0" dirty="0" smtClean="0">
                <a:latin typeface="Arial Narrow" charset="0"/>
              </a:rPr>
              <a:t>Martin, Aaron </a:t>
            </a:r>
            <a:r>
              <a:rPr lang="en-US" b="0" dirty="0" err="1" smtClean="0">
                <a:latin typeface="Arial Narrow" charset="0"/>
              </a:rPr>
              <a:t>Lippold</a:t>
            </a:r>
            <a:endParaRPr lang="en-US" b="0" dirty="0">
              <a:latin typeface="Arial Narrow" charset="0"/>
            </a:endParaRPr>
          </a:p>
          <a:p>
            <a:pPr algn="r" eaLnBrk="1" hangingPunct="1"/>
            <a:r>
              <a:rPr lang="en-US" b="0" dirty="0" err="1">
                <a:latin typeface="Arial Narrow" charset="0"/>
              </a:rPr>
              <a:t>Forge.mil</a:t>
            </a:r>
            <a:r>
              <a:rPr lang="en-US" b="0" dirty="0">
                <a:latin typeface="Arial Narrow" charset="0"/>
              </a:rPr>
              <a:t> Community Management Team</a:t>
            </a:r>
          </a:p>
          <a:p>
            <a:pPr algn="r" eaLnBrk="1" hangingPunct="1"/>
            <a:r>
              <a:rPr lang="en-US" sz="1800" b="0" dirty="0" err="1">
                <a:latin typeface="Arial Narrow" charset="0"/>
              </a:rPr>
              <a:t>community@forge.mil</a:t>
            </a:r>
            <a:endParaRPr lang="en-US" sz="1800" b="0" dirty="0">
              <a:latin typeface="Arial Narrow"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5888" y="141288"/>
            <a:ext cx="6595574" cy="685800"/>
          </a:xfrm>
        </p:spPr>
        <p:txBody>
          <a:bodyPr/>
          <a:lstStyle/>
          <a:p>
            <a:r>
              <a:rPr lang="en-US" dirty="0" err="1">
                <a:latin typeface="Arial" charset="0"/>
                <a:ea typeface="ＭＳ Ｐゴシック" charset="0"/>
              </a:rPr>
              <a:t>Forge.mil</a:t>
            </a:r>
            <a:r>
              <a:rPr lang="en-US" dirty="0">
                <a:latin typeface="Arial" charset="0"/>
                <a:ea typeface="ＭＳ Ｐゴシック" charset="0"/>
              </a:rPr>
              <a:t> </a:t>
            </a:r>
            <a:r>
              <a:rPr lang="en-US" dirty="0" smtClean="0">
                <a:latin typeface="Arial" charset="0"/>
                <a:ea typeface="ＭＳ Ｐゴシック" charset="0"/>
              </a:rPr>
              <a:t>Community Dashboard</a:t>
            </a:r>
            <a:endParaRPr lang="en-US" dirty="0">
              <a:latin typeface="Arial" charset="0"/>
              <a:ea typeface="ＭＳ Ｐゴシック" charset="0"/>
            </a:endParaRPr>
          </a:p>
        </p:txBody>
      </p:sp>
      <p:pic>
        <p:nvPicPr>
          <p:cNvPr id="3" name="Picture 2" descr="gmartin-dashboar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02676"/>
            <a:ext cx="9144000" cy="5955323"/>
          </a:xfrm>
          <a:prstGeom prst="rect">
            <a:avLst/>
          </a:prstGeom>
        </p:spPr>
      </p:pic>
    </p:spTree>
    <p:extLst>
      <p:ext uri="{BB962C8B-B14F-4D97-AF65-F5344CB8AC3E}">
        <p14:creationId xmlns:p14="http://schemas.microsoft.com/office/powerpoint/2010/main" val="49138952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6838" y="131763"/>
            <a:ext cx="6888162" cy="685800"/>
          </a:xfrm>
        </p:spPr>
        <p:txBody>
          <a:bodyPr/>
          <a:lstStyle/>
          <a:p>
            <a:r>
              <a:rPr lang="en-US" dirty="0" err="1">
                <a:latin typeface="Arial" charset="0"/>
                <a:ea typeface="ＭＳ Ｐゴシック" charset="0"/>
              </a:rPr>
              <a:t>Forge.mil</a:t>
            </a:r>
            <a:r>
              <a:rPr lang="en-US" dirty="0">
                <a:latin typeface="Arial" charset="0"/>
                <a:ea typeface="ＭＳ Ｐゴシック" charset="0"/>
              </a:rPr>
              <a:t> </a:t>
            </a:r>
            <a:r>
              <a:rPr lang="en-US" dirty="0" smtClean="0">
                <a:latin typeface="Arial" charset="0"/>
                <a:ea typeface="ＭＳ Ｐゴシック" charset="0"/>
              </a:rPr>
              <a:t>Community Group </a:t>
            </a:r>
            <a:r>
              <a:rPr lang="en-US" dirty="0">
                <a:latin typeface="Arial" charset="0"/>
                <a:ea typeface="ＭＳ Ｐゴシック" charset="0"/>
              </a:rPr>
              <a:t>Tools</a:t>
            </a:r>
          </a:p>
        </p:txBody>
      </p:sp>
      <p:pic>
        <p:nvPicPr>
          <p:cNvPr id="45059" name="Picture 17" descr="Forge-mil-Community-Groups.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306388" y="1138238"/>
            <a:ext cx="4437062" cy="4770537"/>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sz="2400" b="1">
                <a:solidFill>
                  <a:schemeClr val="tx1"/>
                </a:solidFill>
                <a:latin typeface="Arial" charset="0"/>
                <a:ea typeface="ＭＳ Ｐゴシック" charset="0"/>
                <a:cs typeface="ＭＳ Ｐゴシック" charset="0"/>
              </a:defRPr>
            </a:lvl1pPr>
            <a:lvl2pPr marL="569913" indent="-112713"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Bef>
                <a:spcPts val="600"/>
              </a:spcBef>
              <a:spcAft>
                <a:spcPts val="600"/>
              </a:spcAft>
              <a:buFontTx/>
              <a:buChar char="-"/>
            </a:pPr>
            <a:r>
              <a:rPr lang="en-US" sz="1600" dirty="0" smtClean="0">
                <a:solidFill>
                  <a:srgbClr val="000000"/>
                </a:solidFill>
              </a:rPr>
              <a:t>Over 10,000 </a:t>
            </a:r>
            <a:r>
              <a:rPr lang="en-US" sz="1600" dirty="0" err="1">
                <a:solidFill>
                  <a:srgbClr val="000000"/>
                </a:solidFill>
              </a:rPr>
              <a:t>DoD</a:t>
            </a:r>
            <a:r>
              <a:rPr lang="en-US" sz="1600" dirty="0">
                <a:solidFill>
                  <a:srgbClr val="000000"/>
                </a:solidFill>
              </a:rPr>
              <a:t> developers, IT experts, and users sharing lessons learned, best practices, and solutions </a:t>
            </a:r>
          </a:p>
          <a:p>
            <a:pPr eaLnBrk="1" hangingPunct="1">
              <a:spcBef>
                <a:spcPts val="600"/>
              </a:spcBef>
              <a:spcAft>
                <a:spcPts val="600"/>
              </a:spcAft>
              <a:buFontTx/>
              <a:buChar char="-"/>
            </a:pPr>
            <a:r>
              <a:rPr lang="en-US" sz="1600" dirty="0">
                <a:solidFill>
                  <a:srgbClr val="000000"/>
                </a:solidFill>
              </a:rPr>
              <a:t>O</a:t>
            </a:r>
            <a:r>
              <a:rPr lang="en-US" sz="1600" dirty="0" smtClean="0">
                <a:solidFill>
                  <a:srgbClr val="000000"/>
                </a:solidFill>
              </a:rPr>
              <a:t>ver </a:t>
            </a:r>
            <a:r>
              <a:rPr lang="en-US" sz="1600" dirty="0">
                <a:solidFill>
                  <a:srgbClr val="000000"/>
                </a:solidFill>
              </a:rPr>
              <a:t>500 development efforts</a:t>
            </a:r>
          </a:p>
          <a:p>
            <a:pPr eaLnBrk="1" hangingPunct="1">
              <a:spcBef>
                <a:spcPts val="600"/>
              </a:spcBef>
              <a:spcAft>
                <a:spcPts val="600"/>
              </a:spcAft>
              <a:buFontTx/>
              <a:buChar char="-"/>
            </a:pPr>
            <a:r>
              <a:rPr lang="en-US" sz="1600" dirty="0">
                <a:solidFill>
                  <a:srgbClr val="000000"/>
                </a:solidFill>
              </a:rPr>
              <a:t>O</a:t>
            </a:r>
            <a:r>
              <a:rPr lang="en-US" sz="1600" dirty="0" smtClean="0">
                <a:solidFill>
                  <a:srgbClr val="000000"/>
                </a:solidFill>
              </a:rPr>
              <a:t>ver </a:t>
            </a:r>
            <a:r>
              <a:rPr lang="en-US" sz="1600" dirty="0">
                <a:solidFill>
                  <a:srgbClr val="000000"/>
                </a:solidFill>
              </a:rPr>
              <a:t>50 sub-communities</a:t>
            </a:r>
          </a:p>
          <a:p>
            <a:pPr eaLnBrk="1" hangingPunct="1">
              <a:spcBef>
                <a:spcPts val="600"/>
              </a:spcBef>
              <a:spcAft>
                <a:spcPts val="600"/>
              </a:spcAft>
              <a:buFontTx/>
              <a:buChar char="-"/>
            </a:pPr>
            <a:r>
              <a:rPr lang="en-US" sz="1600" dirty="0">
                <a:solidFill>
                  <a:srgbClr val="000000"/>
                </a:solidFill>
              </a:rPr>
              <a:t>O</a:t>
            </a:r>
            <a:r>
              <a:rPr lang="en-US" sz="1600" dirty="0" smtClean="0">
                <a:solidFill>
                  <a:srgbClr val="000000"/>
                </a:solidFill>
              </a:rPr>
              <a:t>ver 4,400 </a:t>
            </a:r>
            <a:r>
              <a:rPr lang="en-US" sz="1600" dirty="0">
                <a:solidFill>
                  <a:srgbClr val="000000"/>
                </a:solidFill>
              </a:rPr>
              <a:t>software releases </a:t>
            </a:r>
          </a:p>
          <a:p>
            <a:pPr eaLnBrk="1" hangingPunct="1">
              <a:spcBef>
                <a:spcPts val="600"/>
              </a:spcBef>
              <a:spcAft>
                <a:spcPts val="600"/>
              </a:spcAft>
              <a:buFontTx/>
              <a:buChar char="-"/>
            </a:pPr>
            <a:r>
              <a:rPr lang="en-US" sz="1600" dirty="0" smtClean="0">
                <a:solidFill>
                  <a:srgbClr val="000000"/>
                </a:solidFill>
              </a:rPr>
              <a:t>Community Contributions</a:t>
            </a:r>
            <a:endParaRPr lang="en-US" sz="1600" dirty="0">
              <a:solidFill>
                <a:srgbClr val="000000"/>
              </a:solidFill>
            </a:endParaRPr>
          </a:p>
          <a:p>
            <a:pPr lvl="1" eaLnBrk="1" hangingPunct="1">
              <a:spcAft>
                <a:spcPts val="600"/>
              </a:spcAft>
              <a:buFont typeface="Arial" charset="0"/>
              <a:buChar char="•"/>
            </a:pPr>
            <a:r>
              <a:rPr lang="en-US" sz="1600" dirty="0">
                <a:solidFill>
                  <a:srgbClr val="000000"/>
                </a:solidFill>
              </a:rPr>
              <a:t>57,000 software commits</a:t>
            </a:r>
          </a:p>
          <a:p>
            <a:pPr lvl="1" eaLnBrk="1" hangingPunct="1">
              <a:spcAft>
                <a:spcPts val="600"/>
              </a:spcAft>
              <a:buFont typeface="Arial" charset="0"/>
              <a:buChar char="•"/>
            </a:pPr>
            <a:r>
              <a:rPr lang="en-US" sz="1600" dirty="0">
                <a:solidFill>
                  <a:srgbClr val="000000"/>
                </a:solidFill>
              </a:rPr>
              <a:t>51,000 downloads</a:t>
            </a:r>
          </a:p>
          <a:p>
            <a:pPr lvl="1" eaLnBrk="1" hangingPunct="1">
              <a:spcAft>
                <a:spcPts val="600"/>
              </a:spcAft>
              <a:buFont typeface="Arial" charset="0"/>
              <a:buChar char="•"/>
            </a:pPr>
            <a:r>
              <a:rPr lang="en-US" sz="1600" dirty="0">
                <a:solidFill>
                  <a:srgbClr val="000000"/>
                </a:solidFill>
              </a:rPr>
              <a:t>4,000 discussion posts</a:t>
            </a:r>
          </a:p>
          <a:p>
            <a:pPr lvl="1" eaLnBrk="1" hangingPunct="1">
              <a:spcAft>
                <a:spcPts val="600"/>
              </a:spcAft>
              <a:buFont typeface="Arial" charset="0"/>
              <a:buChar char="•"/>
            </a:pPr>
            <a:r>
              <a:rPr lang="en-US" sz="1600" dirty="0">
                <a:solidFill>
                  <a:srgbClr val="000000"/>
                </a:solidFill>
              </a:rPr>
              <a:t>15,000 documents</a:t>
            </a:r>
          </a:p>
          <a:p>
            <a:pPr lvl="1" eaLnBrk="1" hangingPunct="1">
              <a:spcAft>
                <a:spcPts val="600"/>
              </a:spcAft>
              <a:buFont typeface="Arial" charset="0"/>
              <a:buChar char="•"/>
            </a:pPr>
            <a:r>
              <a:rPr lang="en-US" sz="1600" dirty="0">
                <a:solidFill>
                  <a:srgbClr val="000000"/>
                </a:solidFill>
              </a:rPr>
              <a:t>3,500 wiki pages</a:t>
            </a:r>
          </a:p>
          <a:p>
            <a:pPr lvl="1" eaLnBrk="1" hangingPunct="1">
              <a:spcAft>
                <a:spcPts val="1200"/>
              </a:spcAft>
              <a:buFont typeface="Arial" charset="0"/>
              <a:buChar char="•"/>
            </a:pPr>
            <a:r>
              <a:rPr lang="en-US" sz="1600" dirty="0">
                <a:solidFill>
                  <a:srgbClr val="000000"/>
                </a:solidFill>
              </a:rPr>
              <a:t>1,000 software repositories</a:t>
            </a:r>
          </a:p>
          <a:p>
            <a:pPr eaLnBrk="1" hangingPunct="1">
              <a:spcAft>
                <a:spcPts val="600"/>
              </a:spcAft>
            </a:pPr>
            <a:r>
              <a:rPr lang="en-US" sz="1600" i="1" dirty="0">
                <a:solidFill>
                  <a:srgbClr val="000000"/>
                </a:solidFill>
              </a:rPr>
              <a:t>and Growing </a:t>
            </a:r>
            <a:r>
              <a:rPr lang="en-US" sz="1600" dirty="0">
                <a:solidFill>
                  <a:srgbClr val="000000"/>
                </a:solidFill>
              </a:rPr>
              <a:t>. . . </a:t>
            </a:r>
          </a:p>
        </p:txBody>
      </p:sp>
      <p:pic>
        <p:nvPicPr>
          <p:cNvPr id="53251" name="Picture 7"/>
          <p:cNvPicPr>
            <a:picLocks noChangeAspect="1" noChangeArrowheads="1"/>
          </p:cNvPicPr>
          <p:nvPr/>
        </p:nvPicPr>
        <p:blipFill>
          <a:blip r:embed="rId2">
            <a:extLst>
              <a:ext uri="{28A0092B-C50C-407E-A947-70E740481C1C}">
                <a14:useLocalDpi xmlns:a14="http://schemas.microsoft.com/office/drawing/2010/main" val="0"/>
              </a:ext>
            </a:extLst>
          </a:blip>
          <a:srcRect l="7832" t="1767" r="8267" b="22607"/>
          <a:stretch>
            <a:fillRect/>
          </a:stretch>
        </p:blipFill>
        <p:spPr bwMode="auto">
          <a:xfrm>
            <a:off x="4651375" y="1258888"/>
            <a:ext cx="4189413" cy="4568825"/>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3252" name="Title 4"/>
          <p:cNvSpPr>
            <a:spLocks noGrp="1"/>
          </p:cNvSpPr>
          <p:nvPr>
            <p:ph type="title"/>
          </p:nvPr>
        </p:nvSpPr>
        <p:spPr>
          <a:xfrm>
            <a:off x="73766" y="152400"/>
            <a:ext cx="6542088" cy="685800"/>
          </a:xfrm>
        </p:spPr>
        <p:txBody>
          <a:bodyPr/>
          <a:lstStyle/>
          <a:p>
            <a:r>
              <a:rPr lang="en-US" sz="2800" dirty="0">
                <a:latin typeface="Arial" charset="0"/>
                <a:ea typeface="ＭＳ Ｐゴシック" charset="0"/>
              </a:rPr>
              <a:t>The </a:t>
            </a:r>
            <a:r>
              <a:rPr lang="en-US" sz="2800" dirty="0" err="1">
                <a:latin typeface="Arial" charset="0"/>
                <a:ea typeface="ＭＳ Ｐゴシック" charset="0"/>
              </a:rPr>
              <a:t>Forge.mil</a:t>
            </a:r>
            <a:r>
              <a:rPr lang="en-US" sz="2800" dirty="0">
                <a:latin typeface="Arial" charset="0"/>
                <a:ea typeface="ＭＳ Ｐゴシック" charset="0"/>
              </a:rPr>
              <a:t> Community</a:t>
            </a:r>
            <a:br>
              <a:rPr lang="en-US" sz="2800" dirty="0">
                <a:latin typeface="Arial" charset="0"/>
                <a:ea typeface="ＭＳ Ｐゴシック" charset="0"/>
              </a:rPr>
            </a:br>
            <a:r>
              <a:rPr lang="en-US" sz="2400" i="1" dirty="0" err="1">
                <a:latin typeface="Arial" charset="0"/>
                <a:ea typeface="ＭＳ Ｐゴシック" charset="0"/>
              </a:rPr>
              <a:t>Forge.mil</a:t>
            </a:r>
            <a:r>
              <a:rPr lang="en-US" sz="2400" i="1" dirty="0">
                <a:latin typeface="Arial" charset="0"/>
                <a:ea typeface="ＭＳ Ｐゴシック" charset="0"/>
              </a:rPr>
              <a:t> by the Numbers</a:t>
            </a:r>
            <a:endParaRPr lang="en-US" sz="2800" i="1" dirty="0">
              <a:latin typeface="Arial" charset="0"/>
              <a:ea typeface="ＭＳ Ｐゴシック" charset="0"/>
            </a:endParaRPr>
          </a:p>
        </p:txBody>
      </p:sp>
    </p:spTree>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1017588" y="1049338"/>
            <a:ext cx="8126412" cy="5894387"/>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spAutoFit/>
          </a:bodyPr>
          <a:lstStyle>
            <a:lvl1pPr marL="109538" indent="-109538" defTabSz="865188" eaLnBrk="0" hangingPunct="0">
              <a:defRPr sz="2400" b="1">
                <a:solidFill>
                  <a:schemeClr val="tx1"/>
                </a:solidFill>
                <a:latin typeface="Arial" charset="0"/>
                <a:ea typeface="ＭＳ Ｐゴシック" charset="0"/>
                <a:cs typeface="ＭＳ Ｐゴシック" charset="0"/>
              </a:defRPr>
            </a:lvl1pPr>
            <a:lvl2pPr marL="37931725" indent="-37474525" defTabSz="86518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400">
                <a:solidFill>
                  <a:schemeClr val="tx2"/>
                </a:solidFill>
              </a:rPr>
              <a:t>Joint Organizations</a:t>
            </a:r>
          </a:p>
          <a:p>
            <a:pPr eaLnBrk="1" hangingPunct="1">
              <a:buFont typeface="Arial" charset="0"/>
              <a:buChar char="•"/>
            </a:pPr>
            <a:r>
              <a:rPr lang="en-US" sz="1400" b="0">
                <a:solidFill>
                  <a:schemeClr val="tx2"/>
                </a:solidFill>
              </a:rPr>
              <a:t> Distributed Common Ground/Surface System (DCGS) Integration Backbone (DIB) </a:t>
            </a:r>
          </a:p>
          <a:p>
            <a:pPr eaLnBrk="1" hangingPunct="1">
              <a:buFont typeface="Arial" charset="0"/>
              <a:buChar char="•"/>
            </a:pPr>
            <a:r>
              <a:rPr lang="en-US" sz="1400" b="0">
                <a:solidFill>
                  <a:schemeClr val="tx2"/>
                </a:solidFill>
              </a:rPr>
              <a:t> National Senior Leader Decision Support Service (NSLDSS)</a:t>
            </a:r>
          </a:p>
          <a:p>
            <a:pPr eaLnBrk="1" hangingPunct="1">
              <a:buFont typeface="Arial" charset="0"/>
              <a:buChar char="•"/>
            </a:pPr>
            <a:r>
              <a:rPr lang="en-US" sz="1400" b="0">
                <a:solidFill>
                  <a:schemeClr val="tx2"/>
                </a:solidFill>
              </a:rPr>
              <a:t> Chemical, Biological, Radiological and Nuclear (CBRN) Software</a:t>
            </a:r>
          </a:p>
          <a:p>
            <a:pPr eaLnBrk="1" hangingPunct="1">
              <a:buFont typeface="Arial" charset="0"/>
              <a:buChar char="•"/>
            </a:pPr>
            <a:r>
              <a:rPr lang="en-US" sz="1400" b="0">
                <a:solidFill>
                  <a:schemeClr val="tx2"/>
                </a:solidFill>
              </a:rPr>
              <a:t> DoD Cloud Computing Strategy – collaborative development/implementation of DoD Strategy</a:t>
            </a:r>
          </a:p>
          <a:p>
            <a:pPr eaLnBrk="1" hangingPunct="1">
              <a:spcAft>
                <a:spcPts val="1800"/>
              </a:spcAft>
              <a:buFont typeface="Arial" charset="0"/>
              <a:buChar char="•"/>
            </a:pPr>
            <a:r>
              <a:rPr lang="en-US" sz="1400" b="0">
                <a:solidFill>
                  <a:schemeClr val="tx2"/>
                </a:solidFill>
              </a:rPr>
              <a:t> Community CAC – provides guidance and tools for using the Common Access Card</a:t>
            </a:r>
          </a:p>
          <a:p>
            <a:pPr eaLnBrk="1" hangingPunct="1"/>
            <a:r>
              <a:rPr lang="en-US" sz="1400">
                <a:solidFill>
                  <a:schemeClr val="tx2"/>
                </a:solidFill>
              </a:rPr>
              <a:t>Army</a:t>
            </a:r>
          </a:p>
          <a:p>
            <a:pPr eaLnBrk="1" hangingPunct="1">
              <a:buFont typeface="Arial" charset="0"/>
              <a:buChar char="•"/>
            </a:pPr>
            <a:r>
              <a:rPr lang="en-US" sz="1400" b="0">
                <a:solidFill>
                  <a:schemeClr val="tx2"/>
                </a:solidFill>
              </a:rPr>
              <a:t>Apps 4 Army: Innovation challenge to develop new </a:t>
            </a:r>
            <a:r>
              <a:rPr lang="ja-JP" altLang="en-US" sz="1400" b="0">
                <a:solidFill>
                  <a:schemeClr val="tx2"/>
                </a:solidFill>
              </a:rPr>
              <a:t>‘</a:t>
            </a:r>
            <a:r>
              <a:rPr lang="en-US" sz="1400" b="0">
                <a:solidFill>
                  <a:schemeClr val="tx2"/>
                </a:solidFill>
              </a:rPr>
              <a:t>mashups</a:t>
            </a:r>
            <a:r>
              <a:rPr lang="ja-JP" altLang="en-US" sz="1400" b="0">
                <a:solidFill>
                  <a:schemeClr val="tx2"/>
                </a:solidFill>
              </a:rPr>
              <a:t>’</a:t>
            </a:r>
            <a:r>
              <a:rPr lang="en-US" sz="1400" b="0">
                <a:solidFill>
                  <a:schemeClr val="tx2"/>
                </a:solidFill>
              </a:rPr>
              <a:t> of Army data</a:t>
            </a:r>
          </a:p>
          <a:p>
            <a:pPr eaLnBrk="1" hangingPunct="1">
              <a:buFont typeface="Arial" charset="0"/>
              <a:buChar char="•"/>
            </a:pPr>
            <a:r>
              <a:rPr lang="en-US" sz="1400" b="0">
                <a:solidFill>
                  <a:schemeClr val="tx2"/>
                </a:solidFill>
              </a:rPr>
              <a:t>System of Systems Common Operating Environment (SOSCOE) – tactical middleware</a:t>
            </a:r>
          </a:p>
          <a:p>
            <a:pPr eaLnBrk="1" hangingPunct="1">
              <a:spcAft>
                <a:spcPts val="1200"/>
              </a:spcAft>
              <a:buFont typeface="Arial" charset="0"/>
              <a:buChar char="•"/>
            </a:pPr>
            <a:r>
              <a:rPr lang="en-US" sz="1400" b="0">
                <a:solidFill>
                  <a:schemeClr val="tx2"/>
                </a:solidFill>
              </a:rPr>
              <a:t>Tank and Automotive Research, Development and Engineering Center Software Engineering Center – Mine Resistant Ambush Protected Digital Backbone</a:t>
            </a:r>
          </a:p>
          <a:p>
            <a:pPr eaLnBrk="1" hangingPunct="1"/>
            <a:r>
              <a:rPr lang="en-US" sz="1400">
                <a:solidFill>
                  <a:schemeClr val="tx2"/>
                </a:solidFill>
              </a:rPr>
              <a:t>Navy</a:t>
            </a:r>
          </a:p>
          <a:p>
            <a:pPr eaLnBrk="1" hangingPunct="1">
              <a:buFontTx/>
              <a:buChar char="•"/>
            </a:pPr>
            <a:r>
              <a:rPr lang="en-US" sz="1400" b="0">
                <a:solidFill>
                  <a:schemeClr val="tx2"/>
                </a:solidFill>
              </a:rPr>
              <a:t>Naval Undersea Warfare Center (NUWC)</a:t>
            </a:r>
          </a:p>
          <a:p>
            <a:pPr eaLnBrk="1" hangingPunct="1">
              <a:spcAft>
                <a:spcPts val="1200"/>
              </a:spcAft>
              <a:buFontTx/>
              <a:buChar char="•"/>
            </a:pPr>
            <a:r>
              <a:rPr lang="en-US" sz="1400" b="0">
                <a:solidFill>
                  <a:schemeClr val="tx2"/>
                </a:solidFill>
              </a:rPr>
              <a:t>Joint Explosive Ordnance Disposal Decision Support System (JEOD DSS)</a:t>
            </a:r>
          </a:p>
          <a:p>
            <a:pPr eaLnBrk="1" hangingPunct="1"/>
            <a:r>
              <a:rPr lang="en-US" sz="1400">
                <a:solidFill>
                  <a:schemeClr val="tx2"/>
                </a:solidFill>
              </a:rPr>
              <a:t>Air Force</a:t>
            </a:r>
          </a:p>
          <a:p>
            <a:pPr eaLnBrk="1" hangingPunct="1">
              <a:buFontTx/>
              <a:buChar char="•"/>
            </a:pPr>
            <a:r>
              <a:rPr lang="en-US" sz="1400" b="0">
                <a:solidFill>
                  <a:schemeClr val="tx2"/>
                </a:solidFill>
              </a:rPr>
              <a:t>Air and Space Operations Center Weapon System (AOC WS) Modernization </a:t>
            </a:r>
          </a:p>
          <a:p>
            <a:pPr eaLnBrk="1" hangingPunct="1">
              <a:spcAft>
                <a:spcPts val="1200"/>
              </a:spcAft>
              <a:buFontTx/>
              <a:buChar char="•"/>
            </a:pPr>
            <a:r>
              <a:rPr lang="en-US" sz="1400" b="0">
                <a:solidFill>
                  <a:schemeClr val="tx2"/>
                </a:solidFill>
              </a:rPr>
              <a:t>Sensor Processing Architecture for Data Exploitation (SPADE)</a:t>
            </a:r>
          </a:p>
          <a:p>
            <a:pPr eaLnBrk="1" hangingPunct="1"/>
            <a:r>
              <a:rPr lang="en-US" sz="1400">
                <a:solidFill>
                  <a:schemeClr val="tx2"/>
                </a:solidFill>
              </a:rPr>
              <a:t>Marine Corps</a:t>
            </a:r>
          </a:p>
          <a:p>
            <a:pPr eaLnBrk="1" hangingPunct="1">
              <a:buFontTx/>
              <a:buChar char="•"/>
            </a:pPr>
            <a:r>
              <a:rPr lang="en-US" sz="1400" b="0">
                <a:solidFill>
                  <a:schemeClr val="tx2"/>
                </a:solidFill>
              </a:rPr>
              <a:t>Distributed Common Ground/Surface System – Marine Corps (DCGS-MC)</a:t>
            </a:r>
          </a:p>
          <a:p>
            <a:pPr eaLnBrk="1" hangingPunct="1">
              <a:spcAft>
                <a:spcPts val="600"/>
              </a:spcAft>
              <a:buFontTx/>
              <a:buChar char="•"/>
            </a:pPr>
            <a:r>
              <a:rPr lang="en-US" sz="1400" b="0">
                <a:solidFill>
                  <a:schemeClr val="tx2"/>
                </a:solidFill>
              </a:rPr>
              <a:t>Marine Air Ground Task Force Command and Control (MAGTF C2)</a:t>
            </a:r>
          </a:p>
          <a:p>
            <a:pPr eaLnBrk="1" hangingPunct="1">
              <a:spcAft>
                <a:spcPts val="600"/>
              </a:spcAft>
            </a:pPr>
            <a:endParaRPr lang="en-US" sz="1400" b="0">
              <a:solidFill>
                <a:schemeClr val="tx2"/>
              </a:solidFill>
            </a:endParaRPr>
          </a:p>
          <a:p>
            <a:pPr eaLnBrk="1" hangingPunct="1"/>
            <a:endParaRPr lang="en-US" sz="1400" b="0">
              <a:solidFill>
                <a:schemeClr val="tx2"/>
              </a:solidFill>
            </a:endParaRPr>
          </a:p>
        </p:txBody>
      </p:sp>
      <p:sp>
        <p:nvSpPr>
          <p:cNvPr id="54275" name="Title 4"/>
          <p:cNvSpPr>
            <a:spLocks noGrp="1"/>
          </p:cNvSpPr>
          <p:nvPr>
            <p:ph type="title"/>
          </p:nvPr>
        </p:nvSpPr>
        <p:spPr>
          <a:xfrm>
            <a:off x="103073" y="162169"/>
            <a:ext cx="6542088" cy="685800"/>
          </a:xfrm>
        </p:spPr>
        <p:txBody>
          <a:bodyPr/>
          <a:lstStyle/>
          <a:p>
            <a:r>
              <a:rPr lang="en-US" sz="2800" dirty="0">
                <a:latin typeface="Arial" charset="0"/>
                <a:ea typeface="ＭＳ Ｐゴシック" charset="0"/>
              </a:rPr>
              <a:t>Community </a:t>
            </a:r>
            <a:r>
              <a:rPr lang="en-US" sz="2800" dirty="0" smtClean="0">
                <a:latin typeface="Arial" charset="0"/>
                <a:ea typeface="ＭＳ Ｐゴシック" charset="0"/>
              </a:rPr>
              <a:t>Participation</a:t>
            </a:r>
            <a:endParaRPr lang="en-US" sz="2800" dirty="0">
              <a:latin typeface="Arial" charset="0"/>
              <a:ea typeface="ＭＳ Ｐゴシック" charset="0"/>
            </a:endParaRPr>
          </a:p>
        </p:txBody>
      </p:sp>
      <p:pic>
        <p:nvPicPr>
          <p:cNvPr id="54276" name="Picture 8"/>
          <p:cNvPicPr>
            <a:picLocks noChangeAspect="1" noChangeArrowheads="1"/>
          </p:cNvPicPr>
          <p:nvPr/>
        </p:nvPicPr>
        <p:blipFill>
          <a:blip r:embed="rId3">
            <a:extLst>
              <a:ext uri="{28A0092B-C50C-407E-A947-70E740481C1C}">
                <a14:useLocalDpi xmlns:a14="http://schemas.microsoft.com/office/drawing/2010/main" val="0"/>
              </a:ext>
            </a:extLst>
          </a:blip>
          <a:srcRect l="2184" t="1231" r="2670" b="2463"/>
          <a:stretch>
            <a:fillRect/>
          </a:stretch>
        </p:blipFill>
        <p:spPr bwMode="auto">
          <a:xfrm>
            <a:off x="354013" y="1050925"/>
            <a:ext cx="322262"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288" y="1408113"/>
            <a:ext cx="7477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788" y="5734050"/>
            <a:ext cx="36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075" y="1617663"/>
            <a:ext cx="338138"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400" y="3930650"/>
            <a:ext cx="4714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 y="2835275"/>
            <a:ext cx="3444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4313" y="3184525"/>
            <a:ext cx="6016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350" y="4995863"/>
            <a:ext cx="509588"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4" name="Picture 3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9075" y="4735513"/>
            <a:ext cx="5937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Picture 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738" y="5327650"/>
            <a:ext cx="406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6"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00" y="4205288"/>
            <a:ext cx="395288"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7" name="Picture 44"/>
          <p:cNvPicPr>
            <a:picLocks noChangeAspect="1" noChangeArrowheads="1"/>
          </p:cNvPicPr>
          <p:nvPr/>
        </p:nvPicPr>
        <p:blipFill>
          <a:blip r:embed="rId14">
            <a:extLst>
              <a:ext uri="{28A0092B-C50C-407E-A947-70E740481C1C}">
                <a14:useLocalDpi xmlns:a14="http://schemas.microsoft.com/office/drawing/2010/main" val="0"/>
              </a:ext>
            </a:extLst>
          </a:blip>
          <a:srcRect l="1363" t="3894" r="72194" b="10374"/>
          <a:stretch>
            <a:fillRect/>
          </a:stretch>
        </p:blipFill>
        <p:spPr bwMode="auto">
          <a:xfrm>
            <a:off x="342900" y="1974850"/>
            <a:ext cx="3444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8" name="Picture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0363" y="2274888"/>
            <a:ext cx="309562"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9" name="Picture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7663" y="3452813"/>
            <a:ext cx="33655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25450" y="152400"/>
            <a:ext cx="6542088" cy="685800"/>
          </a:xfrm>
          <a:prstGeom prst="rect">
            <a:avLst/>
          </a:prstGeom>
          <a:noFill/>
          <a:ln w="9525">
            <a:noFill/>
            <a:miter lim="800000"/>
            <a:headEnd/>
            <a:tailEnd/>
          </a:ln>
        </p:spPr>
        <p:txBody>
          <a:bodyPr anchor="ctr"/>
          <a:lstStyle/>
          <a:p>
            <a:pPr eaLnBrk="0" hangingPunct="0">
              <a:defRPr/>
            </a:pPr>
            <a:r>
              <a:rPr lang="en-US" sz="3200" kern="0" dirty="0">
                <a:solidFill>
                  <a:srgbClr val="000000"/>
                </a:solidFill>
                <a:latin typeface="Arial"/>
                <a:ea typeface="+mn-ea"/>
                <a:cs typeface="Arial"/>
              </a:rPr>
              <a:t>Contact Info</a:t>
            </a:r>
          </a:p>
        </p:txBody>
      </p:sp>
      <p:sp>
        <p:nvSpPr>
          <p:cNvPr id="57347" name="Content Placeholder 3"/>
          <p:cNvSpPr>
            <a:spLocks noGrp="1"/>
          </p:cNvSpPr>
          <p:nvPr>
            <p:ph idx="1"/>
          </p:nvPr>
        </p:nvSpPr>
        <p:spPr>
          <a:xfrm>
            <a:off x="2036513" y="1799231"/>
            <a:ext cx="6064250" cy="3028950"/>
          </a:xfrm>
        </p:spPr>
        <p:txBody>
          <a:bodyPr/>
          <a:lstStyle/>
          <a:p>
            <a:pPr>
              <a:lnSpc>
                <a:spcPct val="150000"/>
              </a:lnSpc>
              <a:spcBef>
                <a:spcPct val="0"/>
              </a:spcBef>
              <a:spcAft>
                <a:spcPts val="1800"/>
              </a:spcAft>
              <a:buFontTx/>
              <a:buNone/>
            </a:pPr>
            <a:r>
              <a:rPr lang="en-US" sz="2400" b="1" dirty="0">
                <a:solidFill>
                  <a:schemeClr val="tx2"/>
                </a:solidFill>
                <a:latin typeface="Arial" charset="0"/>
                <a:ea typeface="ＭＳ Ｐゴシック" charset="0"/>
                <a:cs typeface="ＭＳ Ｐゴシック" charset="0"/>
              </a:rPr>
              <a:t>Email us at </a:t>
            </a:r>
            <a:r>
              <a:rPr lang="en-US" sz="2400" b="1" dirty="0">
                <a:solidFill>
                  <a:schemeClr val="tx2"/>
                </a:solidFill>
                <a:latin typeface="Arial" charset="0"/>
                <a:ea typeface="ＭＳ Ｐゴシック" charset="0"/>
                <a:cs typeface="ＭＳ Ｐゴシック" charset="0"/>
                <a:hlinkClick r:id="rId3"/>
              </a:rPr>
              <a:t>community@forge.mil</a:t>
            </a:r>
            <a:endParaRPr lang="en-US" sz="2400" b="1" dirty="0">
              <a:solidFill>
                <a:schemeClr val="tx2"/>
              </a:solidFill>
              <a:latin typeface="Arial" charset="0"/>
              <a:ea typeface="ＭＳ Ｐゴシック" charset="0"/>
              <a:cs typeface="ＭＳ Ｐゴシック" charset="0"/>
            </a:endParaRPr>
          </a:p>
          <a:p>
            <a:pPr>
              <a:lnSpc>
                <a:spcPct val="150000"/>
              </a:lnSpc>
              <a:spcBef>
                <a:spcPct val="0"/>
              </a:spcBef>
              <a:spcAft>
                <a:spcPts val="1800"/>
              </a:spcAft>
              <a:buFontTx/>
              <a:buNone/>
            </a:pPr>
            <a:r>
              <a:rPr lang="en-US" sz="2400" b="1" dirty="0">
                <a:solidFill>
                  <a:schemeClr val="tx2"/>
                </a:solidFill>
                <a:latin typeface="Arial" charset="0"/>
                <a:ea typeface="ＭＳ Ｐゴシック" charset="0"/>
                <a:cs typeface="ＭＳ Ｐゴシック" charset="0"/>
              </a:rPr>
              <a:t>Follow us on Twitter </a:t>
            </a:r>
            <a:r>
              <a:rPr lang="en-US" sz="2400" b="1" u="sng" dirty="0">
                <a:latin typeface="Arial" charset="0"/>
                <a:ea typeface="ＭＳ Ｐゴシック" charset="0"/>
                <a:cs typeface="ＭＳ Ｐゴシック" charset="0"/>
                <a:hlinkClick r:id="rId4"/>
              </a:rPr>
              <a:t>@ForgeMil</a:t>
            </a:r>
            <a:endParaRPr lang="en-US" sz="2400" b="1" u="sng" dirty="0">
              <a:latin typeface="Arial" charset="0"/>
              <a:ea typeface="ＭＳ Ｐゴシック" charset="0"/>
              <a:cs typeface="ＭＳ Ｐゴシック" charset="0"/>
            </a:endParaRPr>
          </a:p>
          <a:p>
            <a:pPr>
              <a:lnSpc>
                <a:spcPct val="150000"/>
              </a:lnSpc>
              <a:spcBef>
                <a:spcPct val="0"/>
              </a:spcBef>
              <a:spcAft>
                <a:spcPts val="1800"/>
              </a:spcAft>
              <a:buFontTx/>
              <a:buNone/>
            </a:pPr>
            <a:r>
              <a:rPr lang="en-US" sz="2400" b="1" dirty="0" smtClean="0">
                <a:solidFill>
                  <a:schemeClr val="tx2"/>
                </a:solidFill>
                <a:latin typeface="Arial" charset="0"/>
                <a:ea typeface="ＭＳ Ｐゴシック" charset="0"/>
                <a:cs typeface="ＭＳ Ｐゴシック" charset="0"/>
              </a:rPr>
              <a:t>Sign </a:t>
            </a:r>
            <a:r>
              <a:rPr lang="en-US" sz="2400" b="1" dirty="0">
                <a:solidFill>
                  <a:schemeClr val="tx2"/>
                </a:solidFill>
                <a:latin typeface="Arial" charset="0"/>
                <a:ea typeface="ＭＳ Ｐゴシック" charset="0"/>
                <a:cs typeface="ＭＳ Ｐゴシック" charset="0"/>
              </a:rPr>
              <a:t>up for </a:t>
            </a:r>
            <a:r>
              <a:rPr lang="en-US" sz="2400" b="1" dirty="0" err="1">
                <a:solidFill>
                  <a:schemeClr val="tx2"/>
                </a:solidFill>
                <a:latin typeface="Arial" charset="0"/>
                <a:ea typeface="ＭＳ Ｐゴシック" charset="0"/>
                <a:cs typeface="ＭＳ Ｐゴシック" charset="0"/>
              </a:rPr>
              <a:t>Forge.mil</a:t>
            </a:r>
            <a:r>
              <a:rPr lang="en-US" sz="2400" b="1" dirty="0">
                <a:solidFill>
                  <a:schemeClr val="tx2"/>
                </a:solidFill>
                <a:latin typeface="Arial" charset="0"/>
                <a:ea typeface="ＭＳ Ｐゴシック" charset="0"/>
                <a:cs typeface="ＭＳ Ｐゴシック" charset="0"/>
              </a:rPr>
              <a:t> updates at </a:t>
            </a:r>
            <a:r>
              <a:rPr lang="en-US" sz="2000" b="1" dirty="0">
                <a:solidFill>
                  <a:schemeClr val="tx2"/>
                </a:solidFill>
                <a:latin typeface="Arial" charset="0"/>
                <a:ea typeface="ＭＳ Ｐゴシック" charset="0"/>
                <a:cs typeface="ＭＳ Ｐゴシック" charset="0"/>
                <a:hlinkClick r:id="rId5"/>
              </a:rPr>
              <a:t>http://www.disa.mil/forge/</a:t>
            </a:r>
            <a:r>
              <a:rPr lang="en-US" sz="2000" b="1" dirty="0">
                <a:solidFill>
                  <a:schemeClr val="tx2"/>
                </a:solidFill>
                <a:latin typeface="Arial" charset="0"/>
                <a:ea typeface="ＭＳ Ｐゴシック" charset="0"/>
                <a:cs typeface="ＭＳ Ｐゴシック" charset="0"/>
              </a:rPr>
              <a:t> </a:t>
            </a:r>
            <a:endParaRPr lang="en-US" b="1" dirty="0">
              <a:solidFill>
                <a:schemeClr val="tx2"/>
              </a:solidFill>
              <a:latin typeface="Arial" charset="0"/>
              <a:ea typeface="ＭＳ Ｐゴシック" charset="0"/>
              <a:cs typeface="ＭＳ Ｐゴシック" charset="0"/>
            </a:endParaRPr>
          </a:p>
        </p:txBody>
      </p:sp>
      <p:pic>
        <p:nvPicPr>
          <p:cNvPr id="5734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325" y="3603625"/>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17400" y="2705694"/>
            <a:ext cx="46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8350" y="1905594"/>
            <a:ext cx="4857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151918" y="162169"/>
            <a:ext cx="6542088" cy="685800"/>
          </a:xfrm>
        </p:spPr>
        <p:txBody>
          <a:bodyPr/>
          <a:lstStyle/>
          <a:p>
            <a:r>
              <a:rPr lang="en-US" dirty="0" err="1">
                <a:latin typeface="Arial" charset="0"/>
                <a:ea typeface="ＭＳ Ｐゴシック" charset="0"/>
              </a:rPr>
              <a:t>Forge.mil</a:t>
            </a:r>
            <a:endParaRPr lang="en-US" dirty="0">
              <a:latin typeface="Arial" charset="0"/>
              <a:ea typeface="ＭＳ Ｐゴシック" charset="0"/>
            </a:endParaRPr>
          </a:p>
        </p:txBody>
      </p:sp>
      <p:pic>
        <p:nvPicPr>
          <p:cNvPr id="26627" name="Picture 2" descr="MCj04398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21541" flipV="1">
            <a:off x="1931987" y="3063876"/>
            <a:ext cx="25939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63"/>
          <p:cNvGrpSpPr>
            <a:grpSpLocks/>
          </p:cNvGrpSpPr>
          <p:nvPr/>
        </p:nvGrpSpPr>
        <p:grpSpPr bwMode="auto">
          <a:xfrm>
            <a:off x="149225" y="1820863"/>
            <a:ext cx="4213225" cy="4090987"/>
            <a:chOff x="94" y="1147"/>
            <a:chExt cx="2654" cy="2577"/>
          </a:xfrm>
        </p:grpSpPr>
        <p:pic>
          <p:nvPicPr>
            <p:cNvPr id="26689" name="Picture 4" descr="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 y="2585"/>
              <a:ext cx="2111"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0" name="Rectangle 5"/>
            <p:cNvSpPr>
              <a:spLocks noChangeArrowheads="1"/>
            </p:cNvSpPr>
            <p:nvPr/>
          </p:nvSpPr>
          <p:spPr bwMode="auto">
            <a:xfrm>
              <a:off x="94" y="1147"/>
              <a:ext cx="2654" cy="1049"/>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1125" indent="-111125">
                <a:spcAft>
                  <a:spcPts val="600"/>
                </a:spcAft>
              </a:pPr>
              <a:r>
                <a:rPr lang="en-US" sz="1800"/>
                <a:t>TODAY</a:t>
              </a:r>
            </a:p>
            <a:p>
              <a:pPr marL="111125" indent="-111125">
                <a:buFontTx/>
                <a:buChar char="•"/>
              </a:pPr>
              <a:r>
                <a:rPr lang="en-US" sz="1600"/>
                <a:t>Siloed development environments</a:t>
              </a:r>
            </a:p>
            <a:p>
              <a:pPr marL="111125" indent="-111125">
                <a:buFontTx/>
                <a:buChar char="•"/>
              </a:pPr>
              <a:r>
                <a:rPr lang="en-US" sz="1600"/>
                <a:t>Expensive and time consuming start-up </a:t>
              </a:r>
            </a:p>
            <a:p>
              <a:pPr marL="111125" indent="-111125">
                <a:buFontTx/>
                <a:buChar char="•"/>
              </a:pPr>
              <a:r>
                <a:rPr lang="en-US" sz="1600"/>
                <a:t>Limited exposure, sharing, or re-use</a:t>
              </a:r>
            </a:p>
            <a:p>
              <a:pPr marL="111125" indent="-111125">
                <a:buFontTx/>
                <a:buChar char="•"/>
              </a:pPr>
              <a:r>
                <a:rPr lang="en-US" sz="1600"/>
                <a:t>Duplication of effort</a:t>
              </a:r>
            </a:p>
            <a:p>
              <a:pPr marL="111125" indent="-111125"/>
              <a:endParaRPr lang="en-US" sz="1600"/>
            </a:p>
          </p:txBody>
        </p:sp>
        <p:pic>
          <p:nvPicPr>
            <p:cNvPr id="2669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 y="2704"/>
              <a:ext cx="183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62"/>
          <p:cNvGrpSpPr>
            <a:grpSpLocks/>
          </p:cNvGrpSpPr>
          <p:nvPr/>
        </p:nvGrpSpPr>
        <p:grpSpPr bwMode="auto">
          <a:xfrm>
            <a:off x="4386263" y="1408113"/>
            <a:ext cx="4757737" cy="4718050"/>
            <a:chOff x="2763" y="887"/>
            <a:chExt cx="2997" cy="2972"/>
          </a:xfrm>
        </p:grpSpPr>
        <p:pic>
          <p:nvPicPr>
            <p:cNvPr id="26636" name="Picture 7" descr="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 y="1417"/>
              <a:ext cx="1178" cy="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3624" name="Line 8"/>
            <p:cNvSpPr>
              <a:spLocks noChangeShapeType="1"/>
            </p:cNvSpPr>
            <p:nvPr/>
          </p:nvSpPr>
          <p:spPr bwMode="auto">
            <a:xfrm>
              <a:off x="4565" y="1425"/>
              <a:ext cx="19" cy="144"/>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25" name="Line 9"/>
            <p:cNvSpPr>
              <a:spLocks noChangeShapeType="1"/>
            </p:cNvSpPr>
            <p:nvPr/>
          </p:nvSpPr>
          <p:spPr bwMode="auto">
            <a:xfrm flipH="1">
              <a:off x="4735" y="1298"/>
              <a:ext cx="354" cy="268"/>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26" name="Line 10"/>
            <p:cNvSpPr>
              <a:spLocks noChangeShapeType="1"/>
            </p:cNvSpPr>
            <p:nvPr/>
          </p:nvSpPr>
          <p:spPr bwMode="auto">
            <a:xfrm flipH="1" flipV="1">
              <a:off x="5094" y="1702"/>
              <a:ext cx="29" cy="219"/>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27" name="Line 11"/>
            <p:cNvSpPr>
              <a:spLocks noChangeShapeType="1"/>
            </p:cNvSpPr>
            <p:nvPr/>
          </p:nvSpPr>
          <p:spPr bwMode="auto">
            <a:xfrm flipH="1">
              <a:off x="4936" y="1558"/>
              <a:ext cx="288" cy="27"/>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28" name="Line 12"/>
            <p:cNvSpPr>
              <a:spLocks noChangeShapeType="1"/>
            </p:cNvSpPr>
            <p:nvPr/>
          </p:nvSpPr>
          <p:spPr bwMode="auto">
            <a:xfrm flipV="1">
              <a:off x="4608" y="1735"/>
              <a:ext cx="34" cy="163"/>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29" name="Line 13"/>
            <p:cNvSpPr>
              <a:spLocks noChangeShapeType="1"/>
            </p:cNvSpPr>
            <p:nvPr/>
          </p:nvSpPr>
          <p:spPr bwMode="auto">
            <a:xfrm>
              <a:off x="3576" y="1566"/>
              <a:ext cx="1" cy="106"/>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30" name="Freeform 14"/>
            <p:cNvSpPr>
              <a:spLocks/>
            </p:cNvSpPr>
            <p:nvPr/>
          </p:nvSpPr>
          <p:spPr bwMode="auto">
            <a:xfrm>
              <a:off x="4573" y="1535"/>
              <a:ext cx="534" cy="240"/>
            </a:xfrm>
            <a:custGeom>
              <a:avLst/>
              <a:gdLst/>
              <a:ahLst/>
              <a:cxnLst>
                <a:cxn ang="0">
                  <a:pos x="5" y="109"/>
                </a:cxn>
                <a:cxn ang="0">
                  <a:pos x="165" y="5"/>
                </a:cxn>
                <a:cxn ang="0">
                  <a:pos x="293" y="77"/>
                </a:cxn>
                <a:cxn ang="0">
                  <a:pos x="685" y="101"/>
                </a:cxn>
                <a:cxn ang="0">
                  <a:pos x="1069" y="253"/>
                </a:cxn>
                <a:cxn ang="0">
                  <a:pos x="781" y="389"/>
                </a:cxn>
                <a:cxn ang="0">
                  <a:pos x="277" y="381"/>
                </a:cxn>
                <a:cxn ang="0">
                  <a:pos x="133" y="341"/>
                </a:cxn>
                <a:cxn ang="0">
                  <a:pos x="5" y="109"/>
                </a:cxn>
              </a:cxnLst>
              <a:rect l="0" t="0" r="r" b="b"/>
              <a:pathLst>
                <a:path w="1085" h="410">
                  <a:moveTo>
                    <a:pt x="5" y="109"/>
                  </a:moveTo>
                  <a:cubicBezTo>
                    <a:pt x="10" y="53"/>
                    <a:pt x="117" y="10"/>
                    <a:pt x="165" y="5"/>
                  </a:cubicBezTo>
                  <a:cubicBezTo>
                    <a:pt x="213" y="0"/>
                    <a:pt x="206" y="61"/>
                    <a:pt x="293" y="77"/>
                  </a:cubicBezTo>
                  <a:cubicBezTo>
                    <a:pt x="380" y="93"/>
                    <a:pt x="556" y="72"/>
                    <a:pt x="685" y="101"/>
                  </a:cubicBezTo>
                  <a:cubicBezTo>
                    <a:pt x="814" y="130"/>
                    <a:pt x="1053" y="205"/>
                    <a:pt x="1069" y="253"/>
                  </a:cubicBezTo>
                  <a:cubicBezTo>
                    <a:pt x="1085" y="301"/>
                    <a:pt x="913" y="368"/>
                    <a:pt x="781" y="389"/>
                  </a:cubicBezTo>
                  <a:cubicBezTo>
                    <a:pt x="649" y="410"/>
                    <a:pt x="385" y="389"/>
                    <a:pt x="277" y="381"/>
                  </a:cubicBezTo>
                  <a:cubicBezTo>
                    <a:pt x="169" y="373"/>
                    <a:pt x="184" y="386"/>
                    <a:pt x="133" y="341"/>
                  </a:cubicBezTo>
                  <a:cubicBezTo>
                    <a:pt x="82" y="296"/>
                    <a:pt x="0" y="165"/>
                    <a:pt x="5" y="109"/>
                  </a:cubicBezTo>
                  <a:close/>
                </a:path>
              </a:pathLst>
            </a:custGeom>
            <a:noFill/>
            <a:ln w="34925" cap="flat">
              <a:solidFill>
                <a:srgbClr val="C06B04"/>
              </a:solidFill>
              <a:prstDash val="dash"/>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grpSp>
          <p:nvGrpSpPr>
            <p:cNvPr id="26644" name="Group 15"/>
            <p:cNvGrpSpPr>
              <a:grpSpLocks/>
            </p:cNvGrpSpPr>
            <p:nvPr/>
          </p:nvGrpSpPr>
          <p:grpSpPr bwMode="auto">
            <a:xfrm>
              <a:off x="4359" y="1009"/>
              <a:ext cx="421" cy="407"/>
              <a:chOff x="2760" y="872"/>
              <a:chExt cx="856" cy="696"/>
            </a:xfrm>
          </p:grpSpPr>
          <p:sp>
            <p:nvSpPr>
              <p:cNvPr id="1263632" name="Rectangle 16"/>
              <p:cNvSpPr>
                <a:spLocks noChangeArrowheads="1"/>
              </p:cNvSpPr>
              <p:nvPr/>
            </p:nvSpPr>
            <p:spPr bwMode="auto">
              <a:xfrm>
                <a:off x="2760" y="872"/>
                <a:ext cx="856" cy="511"/>
              </a:xfrm>
              <a:prstGeom prst="rect">
                <a:avLst/>
              </a:prstGeom>
              <a:solidFill>
                <a:schemeClr val="bg2"/>
              </a:solidFill>
              <a:ln w="9525">
                <a:solidFill>
                  <a:schemeClr val="bg2"/>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33" name="Rectangle 17"/>
              <p:cNvSpPr>
                <a:spLocks noChangeArrowheads="1"/>
              </p:cNvSpPr>
              <p:nvPr/>
            </p:nvSpPr>
            <p:spPr bwMode="auto">
              <a:xfrm>
                <a:off x="2760" y="1383"/>
                <a:ext cx="856" cy="185"/>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pic>
            <p:nvPicPr>
              <p:cNvPr id="26688" name="Picture 18" descr="cli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 y="954"/>
                <a:ext cx="62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5" name="Text Box 19"/>
            <p:cNvSpPr txBox="1">
              <a:spLocks noChangeArrowheads="1"/>
            </p:cNvSpPr>
            <p:nvPr/>
          </p:nvSpPr>
          <p:spPr bwMode="auto">
            <a:xfrm>
              <a:off x="4349" y="1287"/>
              <a:ext cx="4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000000"/>
                  </a:solidFill>
                  <a:latin typeface="Arial Narrow" charset="0"/>
                </a:rPr>
                <a:t>Developer</a:t>
              </a:r>
            </a:p>
          </p:txBody>
        </p:sp>
        <p:grpSp>
          <p:nvGrpSpPr>
            <p:cNvPr id="26646" name="Group 20"/>
            <p:cNvGrpSpPr>
              <a:grpSpLocks/>
            </p:cNvGrpSpPr>
            <p:nvPr/>
          </p:nvGrpSpPr>
          <p:grpSpPr bwMode="auto">
            <a:xfrm>
              <a:off x="4906" y="887"/>
              <a:ext cx="421" cy="407"/>
              <a:chOff x="2760" y="872"/>
              <a:chExt cx="856" cy="696"/>
            </a:xfrm>
          </p:grpSpPr>
          <p:sp>
            <p:nvSpPr>
              <p:cNvPr id="1263637" name="Rectangle 21"/>
              <p:cNvSpPr>
                <a:spLocks noChangeArrowheads="1"/>
              </p:cNvSpPr>
              <p:nvPr/>
            </p:nvSpPr>
            <p:spPr bwMode="auto">
              <a:xfrm>
                <a:off x="2760" y="872"/>
                <a:ext cx="856" cy="511"/>
              </a:xfrm>
              <a:prstGeom prst="rect">
                <a:avLst/>
              </a:prstGeom>
              <a:solidFill>
                <a:schemeClr val="bg2"/>
              </a:solidFill>
              <a:ln w="9525">
                <a:solidFill>
                  <a:schemeClr val="bg2"/>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38" name="Rectangle 22"/>
              <p:cNvSpPr>
                <a:spLocks noChangeArrowheads="1"/>
              </p:cNvSpPr>
              <p:nvPr/>
            </p:nvSpPr>
            <p:spPr bwMode="auto">
              <a:xfrm>
                <a:off x="2760" y="1383"/>
                <a:ext cx="856" cy="185"/>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pic>
            <p:nvPicPr>
              <p:cNvPr id="26685" name="Picture 23" descr="cli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 y="954"/>
                <a:ext cx="62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7" name="Text Box 24"/>
            <p:cNvSpPr txBox="1">
              <a:spLocks noChangeArrowheads="1"/>
            </p:cNvSpPr>
            <p:nvPr/>
          </p:nvSpPr>
          <p:spPr bwMode="auto">
            <a:xfrm>
              <a:off x="4944" y="1166"/>
              <a:ext cx="3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000000"/>
                  </a:solidFill>
                  <a:latin typeface="Arial Narrow" charset="0"/>
                </a:rPr>
                <a:t>Tester</a:t>
              </a:r>
            </a:p>
          </p:txBody>
        </p:sp>
        <p:grpSp>
          <p:nvGrpSpPr>
            <p:cNvPr id="26648" name="Group 25"/>
            <p:cNvGrpSpPr>
              <a:grpSpLocks/>
            </p:cNvGrpSpPr>
            <p:nvPr/>
          </p:nvGrpSpPr>
          <p:grpSpPr bwMode="auto">
            <a:xfrm>
              <a:off x="5013" y="1924"/>
              <a:ext cx="422" cy="408"/>
              <a:chOff x="2760" y="872"/>
              <a:chExt cx="856" cy="696"/>
            </a:xfrm>
          </p:grpSpPr>
          <p:sp>
            <p:nvSpPr>
              <p:cNvPr id="1263642" name="Rectangle 26"/>
              <p:cNvSpPr>
                <a:spLocks noChangeArrowheads="1"/>
              </p:cNvSpPr>
              <p:nvPr/>
            </p:nvSpPr>
            <p:spPr bwMode="auto">
              <a:xfrm>
                <a:off x="2760" y="872"/>
                <a:ext cx="856" cy="512"/>
              </a:xfrm>
              <a:prstGeom prst="rect">
                <a:avLst/>
              </a:prstGeom>
              <a:solidFill>
                <a:schemeClr val="bg2"/>
              </a:solidFill>
              <a:ln w="9525">
                <a:solidFill>
                  <a:schemeClr val="bg2"/>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43" name="Rectangle 27"/>
              <p:cNvSpPr>
                <a:spLocks noChangeArrowheads="1"/>
              </p:cNvSpPr>
              <p:nvPr/>
            </p:nvSpPr>
            <p:spPr bwMode="auto">
              <a:xfrm>
                <a:off x="2760" y="1384"/>
                <a:ext cx="856" cy="184"/>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pic>
            <p:nvPicPr>
              <p:cNvPr id="26682" name="Picture 28" descr="cli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 y="954"/>
                <a:ext cx="62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49" name="Text Box 29"/>
            <p:cNvSpPr txBox="1">
              <a:spLocks noChangeArrowheads="1"/>
            </p:cNvSpPr>
            <p:nvPr/>
          </p:nvSpPr>
          <p:spPr bwMode="auto">
            <a:xfrm>
              <a:off x="5080" y="2203"/>
              <a:ext cx="2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000000"/>
                  </a:solidFill>
                  <a:latin typeface="Arial Narrow" charset="0"/>
                </a:rPr>
                <a:t>User</a:t>
              </a:r>
            </a:p>
          </p:txBody>
        </p:sp>
        <p:grpSp>
          <p:nvGrpSpPr>
            <p:cNvPr id="26650" name="Group 30"/>
            <p:cNvGrpSpPr>
              <a:grpSpLocks/>
            </p:cNvGrpSpPr>
            <p:nvPr/>
          </p:nvGrpSpPr>
          <p:grpSpPr bwMode="auto">
            <a:xfrm>
              <a:off x="4410" y="1867"/>
              <a:ext cx="421" cy="407"/>
              <a:chOff x="2760" y="872"/>
              <a:chExt cx="856" cy="696"/>
            </a:xfrm>
          </p:grpSpPr>
          <p:sp>
            <p:nvSpPr>
              <p:cNvPr id="1263647" name="Rectangle 31"/>
              <p:cNvSpPr>
                <a:spLocks noChangeArrowheads="1"/>
              </p:cNvSpPr>
              <p:nvPr/>
            </p:nvSpPr>
            <p:spPr bwMode="auto">
              <a:xfrm>
                <a:off x="2760" y="872"/>
                <a:ext cx="856" cy="511"/>
              </a:xfrm>
              <a:prstGeom prst="rect">
                <a:avLst/>
              </a:prstGeom>
              <a:solidFill>
                <a:schemeClr val="bg2"/>
              </a:solidFill>
              <a:ln w="9525">
                <a:solidFill>
                  <a:schemeClr val="bg2"/>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48" name="Rectangle 32"/>
              <p:cNvSpPr>
                <a:spLocks noChangeArrowheads="1"/>
              </p:cNvSpPr>
              <p:nvPr/>
            </p:nvSpPr>
            <p:spPr bwMode="auto">
              <a:xfrm>
                <a:off x="2760" y="1383"/>
                <a:ext cx="856" cy="185"/>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pic>
            <p:nvPicPr>
              <p:cNvPr id="26679" name="Picture 33" descr="cli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 y="954"/>
                <a:ext cx="62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1" name="Text Box 34"/>
            <p:cNvSpPr txBox="1">
              <a:spLocks noChangeArrowheads="1"/>
            </p:cNvSpPr>
            <p:nvPr/>
          </p:nvSpPr>
          <p:spPr bwMode="auto">
            <a:xfrm>
              <a:off x="4414" y="2146"/>
              <a:ext cx="36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000000"/>
                  </a:solidFill>
                  <a:latin typeface="Arial Narrow" charset="0"/>
                </a:rPr>
                <a:t>Certifier</a:t>
              </a:r>
            </a:p>
          </p:txBody>
        </p:sp>
        <p:sp>
          <p:nvSpPr>
            <p:cNvPr id="1263651" name="Oval 35"/>
            <p:cNvSpPr>
              <a:spLocks noChangeArrowheads="1"/>
            </p:cNvSpPr>
            <p:nvPr/>
          </p:nvSpPr>
          <p:spPr bwMode="auto">
            <a:xfrm>
              <a:off x="4564" y="1555"/>
              <a:ext cx="47" cy="61"/>
            </a:xfrm>
            <a:prstGeom prst="ellipse">
              <a:avLst/>
            </a:prstGeom>
            <a:solidFill>
              <a:schemeClr val="accent1"/>
            </a:solidFill>
            <a:ln w="9525">
              <a:noFill/>
              <a:round/>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52" name="Oval 36"/>
            <p:cNvSpPr>
              <a:spLocks noChangeArrowheads="1"/>
            </p:cNvSpPr>
            <p:nvPr/>
          </p:nvSpPr>
          <p:spPr bwMode="auto">
            <a:xfrm>
              <a:off x="5071" y="1660"/>
              <a:ext cx="48" cy="60"/>
            </a:xfrm>
            <a:prstGeom prst="ellipse">
              <a:avLst/>
            </a:prstGeom>
            <a:solidFill>
              <a:schemeClr val="accent1"/>
            </a:solidFill>
            <a:ln w="9525">
              <a:noFill/>
              <a:round/>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53" name="Oval 37"/>
            <p:cNvSpPr>
              <a:spLocks noChangeArrowheads="1"/>
            </p:cNvSpPr>
            <p:nvPr/>
          </p:nvSpPr>
          <p:spPr bwMode="auto">
            <a:xfrm>
              <a:off x="4619" y="1697"/>
              <a:ext cx="47" cy="61"/>
            </a:xfrm>
            <a:prstGeom prst="ellipse">
              <a:avLst/>
            </a:prstGeom>
            <a:solidFill>
              <a:schemeClr val="accent1"/>
            </a:solidFill>
            <a:ln w="9525">
              <a:noFill/>
              <a:round/>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54" name="Oval 38"/>
            <p:cNvSpPr>
              <a:spLocks noChangeArrowheads="1"/>
            </p:cNvSpPr>
            <p:nvPr/>
          </p:nvSpPr>
          <p:spPr bwMode="auto">
            <a:xfrm>
              <a:off x="4695" y="1558"/>
              <a:ext cx="47" cy="61"/>
            </a:xfrm>
            <a:prstGeom prst="ellipse">
              <a:avLst/>
            </a:prstGeom>
            <a:solidFill>
              <a:schemeClr val="accent1"/>
            </a:solidFill>
            <a:ln w="9525">
              <a:noFill/>
              <a:round/>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26656" name="AutoShape 39"/>
            <p:cNvSpPr>
              <a:spLocks noChangeArrowheads="1"/>
            </p:cNvSpPr>
            <p:nvPr/>
          </p:nvSpPr>
          <p:spPr bwMode="auto">
            <a:xfrm>
              <a:off x="2859" y="2082"/>
              <a:ext cx="1417" cy="267"/>
            </a:xfrm>
            <a:prstGeom prst="roundRect">
              <a:avLst>
                <a:gd name="adj" fmla="val 8824"/>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200" b="0">
                  <a:solidFill>
                    <a:srgbClr val="000000"/>
                  </a:solidFill>
                </a:rPr>
                <a:t>Shared Test &amp; Development </a:t>
              </a:r>
              <a:br>
                <a:rPr lang="en-US" sz="1200" b="0">
                  <a:solidFill>
                    <a:srgbClr val="000000"/>
                  </a:solidFill>
                </a:rPr>
              </a:br>
              <a:r>
                <a:rPr lang="en-US" sz="1200" b="0">
                  <a:solidFill>
                    <a:srgbClr val="000000"/>
                  </a:solidFill>
                </a:rPr>
                <a:t>Tools/Services/Environments</a:t>
              </a:r>
            </a:p>
          </p:txBody>
        </p:sp>
        <p:sp>
          <p:nvSpPr>
            <p:cNvPr id="26657" name="AutoShape 40"/>
            <p:cNvSpPr>
              <a:spLocks noChangeArrowheads="1"/>
            </p:cNvSpPr>
            <p:nvPr/>
          </p:nvSpPr>
          <p:spPr bwMode="auto">
            <a:xfrm>
              <a:off x="2844" y="908"/>
              <a:ext cx="1417" cy="267"/>
            </a:xfrm>
            <a:prstGeom prst="roundRect">
              <a:avLst>
                <a:gd name="adj" fmla="val 8824"/>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1200" b="0">
                  <a:solidFill>
                    <a:srgbClr val="000000"/>
                  </a:solidFill>
                </a:rPr>
                <a:t>Shared Asset </a:t>
              </a:r>
            </a:p>
            <a:p>
              <a:pPr algn="ctr"/>
              <a:r>
                <a:rPr lang="en-US" sz="1200" b="0">
                  <a:solidFill>
                    <a:srgbClr val="000000"/>
                  </a:solidFill>
                </a:rPr>
                <a:t>Libraries &amp; Repositories</a:t>
              </a:r>
            </a:p>
          </p:txBody>
        </p:sp>
        <p:pic>
          <p:nvPicPr>
            <p:cNvPr id="26658" name="Picture 41" descr="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0" y="1198"/>
              <a:ext cx="26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9" name="Picture 42" descr="sil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9" y="1226"/>
              <a:ext cx="24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3659" name="Line 43"/>
            <p:cNvSpPr>
              <a:spLocks noChangeShapeType="1"/>
            </p:cNvSpPr>
            <p:nvPr/>
          </p:nvSpPr>
          <p:spPr bwMode="auto">
            <a:xfrm>
              <a:off x="3026" y="1563"/>
              <a:ext cx="1294" cy="1"/>
            </a:xfrm>
            <a:prstGeom prst="line">
              <a:avLst/>
            </a:prstGeom>
            <a:noFill/>
            <a:ln w="254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60" name="Line 44"/>
            <p:cNvSpPr>
              <a:spLocks noChangeShapeType="1"/>
            </p:cNvSpPr>
            <p:nvPr/>
          </p:nvSpPr>
          <p:spPr bwMode="auto">
            <a:xfrm>
              <a:off x="4313" y="1560"/>
              <a:ext cx="271" cy="89"/>
            </a:xfrm>
            <a:prstGeom prst="line">
              <a:avLst/>
            </a:prstGeom>
            <a:noFill/>
            <a:ln w="254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pic>
          <p:nvPicPr>
            <p:cNvPr id="26662" name="Picture 45" descr="boo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7" y="1201"/>
              <a:ext cx="26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3" name="Picture 46"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2" y="1604"/>
              <a:ext cx="29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Picture 47"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47" y="1604"/>
              <a:ext cx="29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5" name="Picture 48"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2" y="1604"/>
              <a:ext cx="29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6" name="Picture 49" descr="ser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6" y="1604"/>
              <a:ext cx="292"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3666" name="Line 50"/>
            <p:cNvSpPr>
              <a:spLocks noChangeShapeType="1"/>
            </p:cNvSpPr>
            <p:nvPr/>
          </p:nvSpPr>
          <p:spPr bwMode="auto">
            <a:xfrm>
              <a:off x="3276" y="1454"/>
              <a:ext cx="0" cy="106"/>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67" name="Line 51"/>
            <p:cNvSpPr>
              <a:spLocks noChangeShapeType="1"/>
            </p:cNvSpPr>
            <p:nvPr/>
          </p:nvSpPr>
          <p:spPr bwMode="auto">
            <a:xfrm>
              <a:off x="3663" y="1451"/>
              <a:ext cx="1" cy="106"/>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68" name="Line 52"/>
            <p:cNvSpPr>
              <a:spLocks noChangeShapeType="1"/>
            </p:cNvSpPr>
            <p:nvPr/>
          </p:nvSpPr>
          <p:spPr bwMode="auto">
            <a:xfrm>
              <a:off x="3959" y="1451"/>
              <a:ext cx="1" cy="106"/>
            </a:xfrm>
            <a:prstGeom prst="line">
              <a:avLst/>
            </a:prstGeom>
            <a:noFill/>
            <a:ln w="12700">
              <a:solidFill>
                <a:srgbClr val="C06B04"/>
              </a:solidFill>
              <a:round/>
              <a:headEnd/>
              <a:tailEnd/>
            </a:ln>
            <a:effectLst/>
          </p:spPr>
          <p:txBody>
            <a:bodyPr/>
            <a:lstStyle/>
            <a:p>
              <a:pPr algn="ctr">
                <a:defRPr/>
              </a:pPr>
              <a:endParaRPr lang="en-US" b="0">
                <a:solidFill>
                  <a:srgbClr val="000000"/>
                </a:solidFill>
                <a:latin typeface="Times New Roman" pitchFamily="18" charset="0"/>
                <a:ea typeface="+mn-ea"/>
                <a:cs typeface="+mn-cs"/>
              </a:endParaRPr>
            </a:p>
          </p:txBody>
        </p:sp>
        <p:sp>
          <p:nvSpPr>
            <p:cNvPr id="1263669" name="Oval 53"/>
            <p:cNvSpPr>
              <a:spLocks noChangeArrowheads="1"/>
            </p:cNvSpPr>
            <p:nvPr/>
          </p:nvSpPr>
          <p:spPr bwMode="auto">
            <a:xfrm>
              <a:off x="4901" y="1564"/>
              <a:ext cx="47" cy="61"/>
            </a:xfrm>
            <a:prstGeom prst="ellipse">
              <a:avLst/>
            </a:prstGeom>
            <a:solidFill>
              <a:schemeClr val="accent1"/>
            </a:solidFill>
            <a:ln w="9525">
              <a:noFill/>
              <a:round/>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grpSp>
          <p:nvGrpSpPr>
            <p:cNvPr id="26671" name="Group 54"/>
            <p:cNvGrpSpPr>
              <a:grpSpLocks/>
            </p:cNvGrpSpPr>
            <p:nvPr/>
          </p:nvGrpSpPr>
          <p:grpSpPr bwMode="auto">
            <a:xfrm>
              <a:off x="5207" y="1386"/>
              <a:ext cx="421" cy="408"/>
              <a:chOff x="2760" y="872"/>
              <a:chExt cx="856" cy="696"/>
            </a:xfrm>
          </p:grpSpPr>
          <p:sp>
            <p:nvSpPr>
              <p:cNvPr id="1263671" name="Rectangle 55"/>
              <p:cNvSpPr>
                <a:spLocks noChangeArrowheads="1"/>
              </p:cNvSpPr>
              <p:nvPr/>
            </p:nvSpPr>
            <p:spPr bwMode="auto">
              <a:xfrm>
                <a:off x="2760" y="872"/>
                <a:ext cx="856" cy="512"/>
              </a:xfrm>
              <a:prstGeom prst="rect">
                <a:avLst/>
              </a:prstGeom>
              <a:solidFill>
                <a:schemeClr val="bg2"/>
              </a:solidFill>
              <a:ln w="9525">
                <a:solidFill>
                  <a:schemeClr val="bg2"/>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sp>
            <p:nvSpPr>
              <p:cNvPr id="1263672" name="Rectangle 56"/>
              <p:cNvSpPr>
                <a:spLocks noChangeArrowheads="1"/>
              </p:cNvSpPr>
              <p:nvPr/>
            </p:nvSpPr>
            <p:spPr bwMode="auto">
              <a:xfrm>
                <a:off x="2760" y="1384"/>
                <a:ext cx="856" cy="184"/>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US" b="0">
                  <a:solidFill>
                    <a:srgbClr val="000000"/>
                  </a:solidFill>
                  <a:latin typeface="Times New Roman" pitchFamily="18" charset="0"/>
                  <a:ea typeface="+mn-ea"/>
                  <a:cs typeface="+mn-cs"/>
                </a:endParaRPr>
              </a:p>
            </p:txBody>
          </p:sp>
          <p:pic>
            <p:nvPicPr>
              <p:cNvPr id="26676" name="Picture 57" descr="cli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4" y="954"/>
                <a:ext cx="628" cy="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2" name="Text Box 58"/>
            <p:cNvSpPr txBox="1">
              <a:spLocks noChangeArrowheads="1"/>
            </p:cNvSpPr>
            <p:nvPr/>
          </p:nvSpPr>
          <p:spPr bwMode="auto">
            <a:xfrm>
              <a:off x="5198" y="1666"/>
              <a:ext cx="43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000">
                  <a:solidFill>
                    <a:srgbClr val="000000"/>
                  </a:solidFill>
                  <a:latin typeface="Arial Narrow" charset="0"/>
                </a:rPr>
                <a:t>Developer</a:t>
              </a:r>
            </a:p>
          </p:txBody>
        </p:sp>
        <p:sp>
          <p:nvSpPr>
            <p:cNvPr id="26673" name="Rectangle 59"/>
            <p:cNvSpPr>
              <a:spLocks noChangeArrowheads="1"/>
            </p:cNvSpPr>
            <p:nvPr/>
          </p:nvSpPr>
          <p:spPr bwMode="auto">
            <a:xfrm>
              <a:off x="2763" y="2497"/>
              <a:ext cx="2997" cy="1362"/>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1125" indent="-111125">
                <a:spcAft>
                  <a:spcPts val="600"/>
                </a:spcAft>
              </a:pPr>
              <a:r>
                <a:rPr lang="en-US" sz="1800">
                  <a:solidFill>
                    <a:schemeClr val="tx2"/>
                  </a:solidFill>
                </a:rPr>
                <a:t>FORGE.mil</a:t>
              </a:r>
            </a:p>
            <a:p>
              <a:pPr marL="111125" indent="-111125">
                <a:buFontTx/>
                <a:buChar char="•"/>
              </a:pPr>
              <a:r>
                <a:rPr lang="en-US" sz="1600">
                  <a:solidFill>
                    <a:schemeClr val="tx2"/>
                  </a:solidFill>
                </a:rPr>
                <a:t>Agile development and testing </a:t>
              </a:r>
            </a:p>
            <a:p>
              <a:pPr marL="111125" indent="-111125">
                <a:buFontTx/>
                <a:buChar char="•"/>
              </a:pPr>
              <a:r>
                <a:rPr lang="en-US" sz="1600">
                  <a:solidFill>
                    <a:schemeClr val="tx2"/>
                  </a:solidFill>
                </a:rPr>
                <a:t>Cross-program sharing:  software and services</a:t>
              </a:r>
            </a:p>
            <a:p>
              <a:pPr marL="111125" indent="-111125">
                <a:buFontTx/>
                <a:buChar char="•"/>
              </a:pPr>
              <a:r>
                <a:rPr lang="en-US" sz="1600">
                  <a:solidFill>
                    <a:schemeClr val="tx2"/>
                  </a:solidFill>
                </a:rPr>
                <a:t>Early and continuous collaboration </a:t>
              </a:r>
            </a:p>
            <a:p>
              <a:pPr marL="111125" indent="-111125">
                <a:buFontTx/>
                <a:buChar char="•"/>
              </a:pPr>
              <a:r>
                <a:rPr lang="en-US" sz="1600">
                  <a:solidFill>
                    <a:schemeClr val="tx2"/>
                  </a:solidFill>
                </a:rPr>
                <a:t>Integrated approach to development life cycle</a:t>
              </a:r>
            </a:p>
            <a:p>
              <a:pPr marL="111125" indent="-111125">
                <a:buFontTx/>
                <a:buChar char="•"/>
              </a:pPr>
              <a:r>
                <a:rPr lang="en-US" sz="1600">
                  <a:solidFill>
                    <a:schemeClr val="tx2"/>
                  </a:solidFill>
                </a:rPr>
                <a:t>Extensible platform to support delivery of partner capabilities</a:t>
              </a:r>
            </a:p>
          </p:txBody>
        </p:sp>
      </p:grpSp>
      <p:grpSp>
        <p:nvGrpSpPr>
          <p:cNvPr id="26630" name="Group 69"/>
          <p:cNvGrpSpPr>
            <a:grpSpLocks/>
          </p:cNvGrpSpPr>
          <p:nvPr/>
        </p:nvGrpSpPr>
        <p:grpSpPr bwMode="auto">
          <a:xfrm>
            <a:off x="149225" y="1820863"/>
            <a:ext cx="4213225" cy="4090987"/>
            <a:chOff x="94" y="1147"/>
            <a:chExt cx="2654" cy="2577"/>
          </a:xfrm>
        </p:grpSpPr>
        <p:pic>
          <p:nvPicPr>
            <p:cNvPr id="26631" name="Picture 2" descr="MCj043980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821541" flipV="1">
              <a:off x="1217" y="1930"/>
              <a:ext cx="1634" cy="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2" name="Group 65"/>
            <p:cNvGrpSpPr>
              <a:grpSpLocks/>
            </p:cNvGrpSpPr>
            <p:nvPr/>
          </p:nvGrpSpPr>
          <p:grpSpPr bwMode="auto">
            <a:xfrm>
              <a:off x="94" y="1147"/>
              <a:ext cx="2654" cy="2577"/>
              <a:chOff x="94" y="1147"/>
              <a:chExt cx="2654" cy="2577"/>
            </a:xfrm>
          </p:grpSpPr>
          <p:pic>
            <p:nvPicPr>
              <p:cNvPr id="26633" name="Picture 4" descr="wor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 y="2585"/>
                <a:ext cx="2111" cy="1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5"/>
              <p:cNvSpPr>
                <a:spLocks noChangeArrowheads="1"/>
              </p:cNvSpPr>
              <p:nvPr/>
            </p:nvSpPr>
            <p:spPr bwMode="auto">
              <a:xfrm>
                <a:off x="94" y="1147"/>
                <a:ext cx="2654" cy="1049"/>
              </a:xfrm>
              <a:prstGeom prst="rect">
                <a:avLst/>
              </a:prstGeom>
              <a:noFill/>
              <a:ln>
                <a:noFill/>
              </a:ln>
              <a:effectLst>
                <a:prstShdw prst="shdw17" dist="17961" dir="2700000">
                  <a:schemeClr val="bg2">
                    <a:alpha val="74997"/>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11125" indent="-111125">
                  <a:spcAft>
                    <a:spcPts val="600"/>
                  </a:spcAft>
                </a:pPr>
                <a:r>
                  <a:rPr lang="en-US" sz="1800">
                    <a:solidFill>
                      <a:schemeClr val="tx2"/>
                    </a:solidFill>
                  </a:rPr>
                  <a:t>TODAY</a:t>
                </a:r>
              </a:p>
              <a:p>
                <a:pPr marL="111125" indent="-111125">
                  <a:buFontTx/>
                  <a:buChar char="•"/>
                </a:pPr>
                <a:r>
                  <a:rPr lang="en-US" sz="1600">
                    <a:solidFill>
                      <a:schemeClr val="tx2"/>
                    </a:solidFill>
                  </a:rPr>
                  <a:t>Siloed development environments</a:t>
                </a:r>
              </a:p>
              <a:p>
                <a:pPr marL="111125" indent="-111125">
                  <a:buFontTx/>
                  <a:buChar char="•"/>
                </a:pPr>
                <a:r>
                  <a:rPr lang="en-US" sz="1600">
                    <a:solidFill>
                      <a:schemeClr val="tx2"/>
                    </a:solidFill>
                  </a:rPr>
                  <a:t>Expensive and time consuming start-up </a:t>
                </a:r>
              </a:p>
              <a:p>
                <a:pPr marL="111125" indent="-111125">
                  <a:buFontTx/>
                  <a:buChar char="•"/>
                </a:pPr>
                <a:r>
                  <a:rPr lang="en-US" sz="1600">
                    <a:solidFill>
                      <a:schemeClr val="tx2"/>
                    </a:solidFill>
                  </a:rPr>
                  <a:t>Limited exposure, sharing, or re-use</a:t>
                </a:r>
              </a:p>
              <a:p>
                <a:pPr marL="111125" indent="-111125">
                  <a:buFontTx/>
                  <a:buChar char="•"/>
                </a:pPr>
                <a:r>
                  <a:rPr lang="en-US" sz="1600">
                    <a:solidFill>
                      <a:schemeClr val="tx2"/>
                    </a:solidFill>
                  </a:rPr>
                  <a:t>Duplication of effort</a:t>
                </a:r>
              </a:p>
              <a:p>
                <a:pPr marL="111125" indent="-111125"/>
                <a:endParaRPr lang="en-US" sz="1600">
                  <a:solidFill>
                    <a:schemeClr val="tx2"/>
                  </a:solidFill>
                </a:endParaRPr>
              </a:p>
            </p:txBody>
          </p:sp>
          <p:pic>
            <p:nvPicPr>
              <p:cNvPr id="2663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 y="2704"/>
                <a:ext cx="1837"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 name="Diagram 102"/>
          <p:cNvGraphicFramePr/>
          <p:nvPr>
            <p:extLst>
              <p:ext uri="{D42A27DB-BD31-4B8C-83A1-F6EECF244321}">
                <p14:modId xmlns:p14="http://schemas.microsoft.com/office/powerpoint/2010/main" val="2940242074"/>
              </p:ext>
            </p:extLst>
          </p:nvPr>
        </p:nvGraphicFramePr>
        <p:xfrm>
          <a:off x="112295" y="1014059"/>
          <a:ext cx="8855242" cy="511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411" name="Picture 45" descr="Sniper Soldi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452563" y="268740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6" descr="Sniper Soldi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38238" y="2687403"/>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itle 1"/>
          <p:cNvSpPr>
            <a:spLocks noGrp="1"/>
          </p:cNvSpPr>
          <p:nvPr>
            <p:ph type="title"/>
          </p:nvPr>
        </p:nvSpPr>
        <p:spPr>
          <a:xfrm>
            <a:off x="81993" y="162169"/>
            <a:ext cx="4486275" cy="685800"/>
          </a:xfrm>
        </p:spPr>
        <p:txBody>
          <a:bodyPr/>
          <a:lstStyle/>
          <a:p>
            <a:pPr eaLnBrk="1" hangingPunct="1"/>
            <a:r>
              <a:rPr lang="en-US" dirty="0" err="1">
                <a:effectLst>
                  <a:outerShdw blurRad="38100" dist="38100" dir="2700000" algn="tl">
                    <a:srgbClr val="DDDDDD"/>
                  </a:outerShdw>
                </a:effectLst>
                <a:latin typeface="Arial" charset="0"/>
                <a:ea typeface="ＭＳ Ｐゴシック" charset="0"/>
                <a:cs typeface="Arial" charset="0"/>
              </a:rPr>
              <a:t>Forge.mil</a:t>
            </a:r>
            <a:r>
              <a:rPr lang="en-US" dirty="0">
                <a:effectLst>
                  <a:outerShdw blurRad="38100" dist="38100" dir="2700000" algn="tl">
                    <a:srgbClr val="DDDDDD"/>
                  </a:outerShdw>
                </a:effectLst>
                <a:latin typeface="Arial" charset="0"/>
                <a:ea typeface="ＭＳ Ｐゴシック" charset="0"/>
                <a:cs typeface="Arial" charset="0"/>
              </a:rPr>
              <a:t> Vision</a:t>
            </a:r>
          </a:p>
        </p:txBody>
      </p:sp>
      <p:pic>
        <p:nvPicPr>
          <p:cNvPr id="17414" name="Picture 170" descr="Client grou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3375" y="271597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15"/>
          <p:cNvSpPr txBox="1">
            <a:spLocks noChangeArrowheads="1"/>
          </p:cNvSpPr>
          <p:nvPr/>
        </p:nvSpPr>
        <p:spPr bwMode="auto">
          <a:xfrm>
            <a:off x="317500" y="3277953"/>
            <a:ext cx="608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solidFill>
                  <a:srgbClr val="262626"/>
                </a:solidFill>
                <a:latin typeface="Calibri" charset="0"/>
              </a:rPr>
              <a:t>Testers</a:t>
            </a:r>
          </a:p>
        </p:txBody>
      </p:sp>
      <p:sp>
        <p:nvSpPr>
          <p:cNvPr id="17416" name="TextBox 16"/>
          <p:cNvSpPr txBox="1">
            <a:spLocks noChangeArrowheads="1"/>
          </p:cNvSpPr>
          <p:nvPr/>
        </p:nvSpPr>
        <p:spPr bwMode="auto">
          <a:xfrm>
            <a:off x="1308100" y="2325453"/>
            <a:ext cx="508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solidFill>
                  <a:srgbClr val="262626"/>
                </a:solidFill>
                <a:latin typeface="Calibri" charset="0"/>
              </a:rPr>
              <a:t>Users</a:t>
            </a:r>
          </a:p>
        </p:txBody>
      </p:sp>
      <p:sp>
        <p:nvSpPr>
          <p:cNvPr id="17417" name="TextBox 82"/>
          <p:cNvSpPr txBox="1">
            <a:spLocks noChangeArrowheads="1"/>
          </p:cNvSpPr>
          <p:nvPr/>
        </p:nvSpPr>
        <p:spPr bwMode="auto">
          <a:xfrm>
            <a:off x="657225" y="1009415"/>
            <a:ext cx="31019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2000">
                <a:solidFill>
                  <a:srgbClr val="262626"/>
                </a:solidFill>
                <a:cs typeface="Arial" charset="0"/>
              </a:rPr>
              <a:t>Forge.mil Community – </a:t>
            </a:r>
          </a:p>
          <a:p>
            <a:pPr algn="ctr" eaLnBrk="1" hangingPunct="1"/>
            <a:r>
              <a:rPr lang="en-US" sz="2000">
                <a:solidFill>
                  <a:srgbClr val="262626"/>
                </a:solidFill>
                <a:cs typeface="Arial" charset="0"/>
              </a:rPr>
              <a:t>Stakeholders and SMEs</a:t>
            </a:r>
          </a:p>
        </p:txBody>
      </p:sp>
      <p:sp>
        <p:nvSpPr>
          <p:cNvPr id="17418" name="TextBox 84"/>
          <p:cNvSpPr txBox="1">
            <a:spLocks noChangeArrowheads="1"/>
          </p:cNvSpPr>
          <p:nvPr/>
        </p:nvSpPr>
        <p:spPr bwMode="auto">
          <a:xfrm>
            <a:off x="357188" y="3622440"/>
            <a:ext cx="283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a:solidFill>
                  <a:srgbClr val="262626"/>
                </a:solidFill>
                <a:cs typeface="Arial" charset="0"/>
              </a:rPr>
              <a:t>Process and Methods</a:t>
            </a:r>
          </a:p>
        </p:txBody>
      </p:sp>
      <p:sp>
        <p:nvSpPr>
          <p:cNvPr id="17419" name="TextBox 89"/>
          <p:cNvSpPr txBox="1">
            <a:spLocks noChangeArrowheads="1"/>
          </p:cNvSpPr>
          <p:nvPr/>
        </p:nvSpPr>
        <p:spPr bwMode="auto">
          <a:xfrm>
            <a:off x="4768850" y="1009415"/>
            <a:ext cx="403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2000">
                <a:solidFill>
                  <a:srgbClr val="262626"/>
                </a:solidFill>
                <a:cs typeface="Arial" charset="0"/>
              </a:rPr>
              <a:t>Collaborative Development/Test Environment</a:t>
            </a:r>
          </a:p>
        </p:txBody>
      </p:sp>
      <p:sp>
        <p:nvSpPr>
          <p:cNvPr id="17420" name="TextBox 90"/>
          <p:cNvSpPr txBox="1">
            <a:spLocks noChangeArrowheads="1"/>
          </p:cNvSpPr>
          <p:nvPr/>
        </p:nvSpPr>
        <p:spPr bwMode="auto">
          <a:xfrm>
            <a:off x="5946775" y="3651015"/>
            <a:ext cx="2760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a:solidFill>
                  <a:srgbClr val="262626"/>
                </a:solidFill>
                <a:cs typeface="Arial" charset="0"/>
              </a:rPr>
              <a:t>Tools and Resources</a:t>
            </a:r>
          </a:p>
        </p:txBody>
      </p:sp>
      <p:pic>
        <p:nvPicPr>
          <p:cNvPr id="17421" name="Picture 2" descr="Rapid Access Computing Environment (RAC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86500" y="2582628"/>
            <a:ext cx="17335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97" descr="A - pf.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77100" y="1838090"/>
            <a:ext cx="13620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98" descr="A - swf.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829300" y="1852378"/>
            <a:ext cx="1300163"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8" descr="Conferenc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00288" y="1695215"/>
            <a:ext cx="7000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TextBox 13"/>
          <p:cNvSpPr txBox="1">
            <a:spLocks noChangeArrowheads="1"/>
          </p:cNvSpPr>
          <p:nvPr/>
        </p:nvSpPr>
        <p:spPr bwMode="auto">
          <a:xfrm>
            <a:off x="2001838" y="2325453"/>
            <a:ext cx="1298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solidFill>
                  <a:srgbClr val="262626"/>
                </a:solidFill>
                <a:latin typeface="Calibri" charset="0"/>
              </a:rPr>
              <a:t>Program Managers</a:t>
            </a:r>
          </a:p>
        </p:txBody>
      </p:sp>
      <p:pic>
        <p:nvPicPr>
          <p:cNvPr id="17426" name="Picture 9" descr="Programme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31788" y="1757128"/>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Box 14"/>
          <p:cNvSpPr txBox="1">
            <a:spLocks noChangeArrowheads="1"/>
          </p:cNvSpPr>
          <p:nvPr/>
        </p:nvSpPr>
        <p:spPr bwMode="auto">
          <a:xfrm>
            <a:off x="180975" y="2325453"/>
            <a:ext cx="8445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solidFill>
                  <a:srgbClr val="262626"/>
                </a:solidFill>
                <a:latin typeface="Calibri" charset="0"/>
              </a:rPr>
              <a:t>Developers</a:t>
            </a:r>
          </a:p>
        </p:txBody>
      </p:sp>
      <p:pic>
        <p:nvPicPr>
          <p:cNvPr id="17428" name="Picture 1" descr="C:\Users\khourihane\Desktop\DISA Conference\eMass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48200" y="5352815"/>
            <a:ext cx="14065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scrum1024x768"/>
          <p:cNvPicPr>
            <a:picLocks noChangeAspect="1" noChangeArrowheads="1"/>
          </p:cNvPicPr>
          <p:nvPr/>
        </p:nvPicPr>
        <p:blipFill>
          <a:blip r:embed="rId16"/>
          <a:srcRect t="19646" b="20377"/>
          <a:stretch>
            <a:fillRect/>
          </a:stretch>
        </p:blipFill>
        <p:spPr bwMode="auto">
          <a:xfrm>
            <a:off x="361950" y="4108215"/>
            <a:ext cx="2024063" cy="911225"/>
          </a:xfrm>
          <a:prstGeom prst="rect">
            <a:avLst/>
          </a:prstGeom>
          <a:noFill/>
          <a:ln w="9525">
            <a:solidFill>
              <a:schemeClr val="accent3">
                <a:lumMod val="50000"/>
              </a:schemeClr>
            </a:solidFill>
            <a:miter lim="800000"/>
            <a:headEnd/>
            <a:tailEnd/>
          </a:ln>
        </p:spPr>
      </p:pic>
      <p:sp>
        <p:nvSpPr>
          <p:cNvPr id="17430" name="TextBox 33"/>
          <p:cNvSpPr txBox="1">
            <a:spLocks noChangeArrowheads="1"/>
          </p:cNvSpPr>
          <p:nvPr/>
        </p:nvSpPr>
        <p:spPr bwMode="auto">
          <a:xfrm>
            <a:off x="342900" y="5048015"/>
            <a:ext cx="20669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solidFill>
                  <a:srgbClr val="262626"/>
                </a:solidFill>
                <a:cs typeface="Arial" charset="0"/>
              </a:rPr>
              <a:t>Agile Software Development</a:t>
            </a:r>
          </a:p>
        </p:txBody>
      </p:sp>
      <p:pic>
        <p:nvPicPr>
          <p:cNvPr id="17431" name="Picture 38" descr="community-users-icon.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257300" y="174125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2" name="Picture 43" descr="Sniper Soldi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09688" y="2811228"/>
            <a:ext cx="476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3" name="TextBox 44"/>
          <p:cNvSpPr txBox="1">
            <a:spLocks noChangeArrowheads="1"/>
          </p:cNvSpPr>
          <p:nvPr/>
        </p:nvSpPr>
        <p:spPr bwMode="auto">
          <a:xfrm>
            <a:off x="1108075" y="3277953"/>
            <a:ext cx="8810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1100">
                <a:solidFill>
                  <a:srgbClr val="262626"/>
                </a:solidFill>
                <a:latin typeface="Calibri" charset="0"/>
              </a:rPr>
              <a:t>Warfighters</a:t>
            </a:r>
          </a:p>
        </p:txBody>
      </p:sp>
      <p:pic>
        <p:nvPicPr>
          <p:cNvPr id="17434" name="Picture 12" descr="Client list.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362200" y="2715978"/>
            <a:ext cx="5778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TextBox 16"/>
          <p:cNvSpPr txBox="1">
            <a:spLocks noChangeArrowheads="1"/>
          </p:cNvSpPr>
          <p:nvPr/>
        </p:nvSpPr>
        <p:spPr bwMode="auto">
          <a:xfrm>
            <a:off x="2428875" y="3277953"/>
            <a:ext cx="4445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sz="2400" b="1">
                <a:solidFill>
                  <a:schemeClr val="tx1"/>
                </a:solidFill>
                <a:latin typeface="Arial" charset="0"/>
                <a:ea typeface="ＭＳ Ｐゴシック" charset="0"/>
                <a:cs typeface="ＭＳ Ｐゴシック" charset="0"/>
              </a:defRPr>
            </a:lvl1pPr>
            <a:lvl2pPr marL="742950" indent="-285750" defTabSz="457200" eaLnBrk="0" hangingPunct="0">
              <a:defRPr sz="2400" b="1">
                <a:solidFill>
                  <a:schemeClr val="tx1"/>
                </a:solidFill>
                <a:latin typeface="Arial" charset="0"/>
                <a:ea typeface="ＭＳ Ｐゴシック" charset="0"/>
              </a:defRPr>
            </a:lvl2pPr>
            <a:lvl3pPr marL="1143000" indent="-228600" defTabSz="457200" eaLnBrk="0" hangingPunct="0">
              <a:defRPr sz="2400" b="1">
                <a:solidFill>
                  <a:schemeClr val="tx1"/>
                </a:solidFill>
                <a:latin typeface="Arial" charset="0"/>
                <a:ea typeface="ＭＳ Ｐゴシック" charset="0"/>
              </a:defRPr>
            </a:lvl3pPr>
            <a:lvl4pPr marL="1600200" indent="-228600" defTabSz="457200" eaLnBrk="0" hangingPunct="0">
              <a:defRPr sz="2400" b="1">
                <a:solidFill>
                  <a:schemeClr val="tx1"/>
                </a:solidFill>
                <a:latin typeface="Arial" charset="0"/>
                <a:ea typeface="ＭＳ Ｐゴシック" charset="0"/>
              </a:defRPr>
            </a:lvl4pPr>
            <a:lvl5pPr marL="2057400" indent="-228600" defTabSz="4572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100">
                <a:solidFill>
                  <a:srgbClr val="262626"/>
                </a:solidFill>
                <a:latin typeface="Calibri" charset="0"/>
              </a:rPr>
              <a:t>SME</a:t>
            </a:r>
          </a:p>
        </p:txBody>
      </p:sp>
      <p:pic>
        <p:nvPicPr>
          <p:cNvPr id="17436" name="Picture 52" descr="ContinuousIntegration.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238875" y="4133615"/>
            <a:ext cx="78105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7" name="TextBox 53"/>
          <p:cNvSpPr txBox="1">
            <a:spLocks noChangeArrowheads="1"/>
          </p:cNvSpPr>
          <p:nvPr/>
        </p:nvSpPr>
        <p:spPr bwMode="auto">
          <a:xfrm>
            <a:off x="2200275" y="5524265"/>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solidFill>
                  <a:srgbClr val="262626"/>
                </a:solidFill>
                <a:cs typeface="Arial" charset="0"/>
              </a:rPr>
              <a:t>Continuous Delivery</a:t>
            </a:r>
          </a:p>
        </p:txBody>
      </p:sp>
      <p:pic>
        <p:nvPicPr>
          <p:cNvPr id="17438" name="Picture 5" descr="MCj04326350000[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60638" y="4728928"/>
            <a:ext cx="87153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9" name="TextBox 56"/>
          <p:cNvSpPr txBox="1">
            <a:spLocks noChangeArrowheads="1"/>
          </p:cNvSpPr>
          <p:nvPr/>
        </p:nvSpPr>
        <p:spPr bwMode="auto">
          <a:xfrm>
            <a:off x="5791200" y="4828940"/>
            <a:ext cx="167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solidFill>
                  <a:srgbClr val="262626"/>
                </a:solidFill>
                <a:cs typeface="Arial" charset="0"/>
              </a:rPr>
              <a:t>Continuous Integration</a:t>
            </a:r>
          </a:p>
        </p:txBody>
      </p:sp>
      <p:pic>
        <p:nvPicPr>
          <p:cNvPr id="17440" name="Picture 35" descr="Color Forge (small).png"/>
          <p:cNvPicPr>
            <a:picLocks noChangeAspect="1"/>
          </p:cNvPicPr>
          <p:nvPr/>
        </p:nvPicPr>
        <p:blipFill>
          <a:blip r:embed="rId21">
            <a:extLst>
              <a:ext uri="{28A0092B-C50C-407E-A947-70E740481C1C}">
                <a14:useLocalDpi xmlns:a14="http://schemas.microsoft.com/office/drawing/2010/main" val="0"/>
              </a:ext>
            </a:extLst>
          </a:blip>
          <a:srcRect l="-1440"/>
          <a:stretch>
            <a:fillRect/>
          </a:stretch>
        </p:blipFill>
        <p:spPr bwMode="auto">
          <a:xfrm>
            <a:off x="7424738" y="3981215"/>
            <a:ext cx="13811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1" name="TextBox 39"/>
          <p:cNvSpPr txBox="1">
            <a:spLocks noChangeArrowheads="1"/>
          </p:cNvSpPr>
          <p:nvPr/>
        </p:nvSpPr>
        <p:spPr bwMode="auto">
          <a:xfrm>
            <a:off x="7086600" y="4438415"/>
            <a:ext cx="2057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200">
                <a:solidFill>
                  <a:srgbClr val="262626"/>
                </a:solidFill>
                <a:cs typeface="Arial" charset="0"/>
              </a:rPr>
              <a:t>Community Shared Knowledge and Best Practices</a:t>
            </a:r>
          </a:p>
        </p:txBody>
      </p:sp>
      <p:sp>
        <p:nvSpPr>
          <p:cNvPr id="17442" name="TextBox 40"/>
          <p:cNvSpPr txBox="1">
            <a:spLocks noChangeArrowheads="1"/>
          </p:cNvSpPr>
          <p:nvPr/>
        </p:nvSpPr>
        <p:spPr bwMode="auto">
          <a:xfrm>
            <a:off x="5943600" y="3139840"/>
            <a:ext cx="2676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solidFill>
                  <a:srgbClr val="262626"/>
                </a:solidFill>
                <a:cs typeface="Arial" charset="0"/>
              </a:rPr>
              <a:t>Cloud Computing Services</a:t>
            </a:r>
          </a:p>
        </p:txBody>
      </p:sp>
      <p:pic>
        <p:nvPicPr>
          <p:cNvPr id="17443" name="Picture 18" descr="forge_png_trans.png"/>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399338" y="5092465"/>
            <a:ext cx="141922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TextBox 39"/>
          <p:cNvSpPr txBox="1">
            <a:spLocks noChangeArrowheads="1"/>
          </p:cNvSpPr>
          <p:nvPr/>
        </p:nvSpPr>
        <p:spPr bwMode="auto">
          <a:xfrm>
            <a:off x="7002463" y="5565540"/>
            <a:ext cx="2057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742950" indent="-285750" eaLnBrk="0" hangingPunct="0">
              <a:defRPr sz="2400" b="1">
                <a:solidFill>
                  <a:schemeClr val="tx1"/>
                </a:solidFill>
                <a:latin typeface="Arial" charset="0"/>
                <a:ea typeface="ＭＳ Ｐゴシック" charset="0"/>
              </a:defRPr>
            </a:lvl2pPr>
            <a:lvl3pPr marL="1143000" indent="-228600" eaLnBrk="0" hangingPunct="0">
              <a:defRPr sz="2400" b="1">
                <a:solidFill>
                  <a:schemeClr val="tx1"/>
                </a:solidFill>
                <a:latin typeface="Arial" charset="0"/>
                <a:ea typeface="ＭＳ Ｐゴシック" charset="0"/>
              </a:defRPr>
            </a:lvl3pPr>
            <a:lvl4pPr marL="1600200" indent="-228600" eaLnBrk="0" hangingPunct="0">
              <a:defRPr sz="2400" b="1">
                <a:solidFill>
                  <a:schemeClr val="tx1"/>
                </a:solidFill>
                <a:latin typeface="Arial" charset="0"/>
                <a:ea typeface="ＭＳ Ｐゴシック" charset="0"/>
              </a:defRPr>
            </a:lvl4pPr>
            <a:lvl5pPr marL="2057400" indent="-228600" eaLnBrk="0" hangingPunct="0">
              <a:defRPr sz="2400" b="1">
                <a:solidFill>
                  <a:schemeClr val="tx1"/>
                </a:solidFill>
                <a:latin typeface="Arial" charset="0"/>
                <a:ea typeface="ＭＳ Ｐゴシック" charset="0"/>
              </a:defRPr>
            </a:lvl5pPr>
            <a:lvl6pPr marL="2514600" indent="-228600" eaLnBrk="0" fontAlgn="base" hangingPunct="0">
              <a:spcBef>
                <a:spcPct val="0"/>
              </a:spcBef>
              <a:spcAft>
                <a:spcPct val="0"/>
              </a:spcAft>
              <a:defRPr sz="2400" b="1">
                <a:solidFill>
                  <a:schemeClr val="tx1"/>
                </a:solidFill>
                <a:latin typeface="Arial" charset="0"/>
                <a:ea typeface="ＭＳ Ｐゴシック" charset="0"/>
              </a:defRPr>
            </a:lvl6pPr>
            <a:lvl7pPr marL="2971800" indent="-228600" eaLnBrk="0" fontAlgn="base" hangingPunct="0">
              <a:spcBef>
                <a:spcPct val="0"/>
              </a:spcBef>
              <a:spcAft>
                <a:spcPct val="0"/>
              </a:spcAft>
              <a:defRPr sz="2400" b="1">
                <a:solidFill>
                  <a:schemeClr val="tx1"/>
                </a:solidFill>
                <a:latin typeface="Arial" charset="0"/>
                <a:ea typeface="ＭＳ Ｐゴシック" charset="0"/>
              </a:defRPr>
            </a:lvl7pPr>
            <a:lvl8pPr marL="3429000" indent="-228600" eaLnBrk="0" fontAlgn="base" hangingPunct="0">
              <a:spcBef>
                <a:spcPct val="0"/>
              </a:spcBef>
              <a:spcAft>
                <a:spcPct val="0"/>
              </a:spcAft>
              <a:defRPr sz="2400" b="1">
                <a:solidFill>
                  <a:schemeClr val="tx1"/>
                </a:solidFill>
                <a:latin typeface="Arial" charset="0"/>
                <a:ea typeface="ＭＳ Ｐゴシック" charset="0"/>
              </a:defRPr>
            </a:lvl8pPr>
            <a:lvl9pPr marL="3886200" indent="-2286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400">
                <a:solidFill>
                  <a:srgbClr val="262626"/>
                </a:solidFill>
                <a:cs typeface="Arial" charset="0"/>
              </a:rPr>
              <a:t>Testing Services</a:t>
            </a:r>
          </a:p>
        </p:txBody>
      </p:sp>
    </p:spTree>
    <p:extLst>
      <p:ext uri="{BB962C8B-B14F-4D97-AF65-F5344CB8AC3E}">
        <p14:creationId xmlns:p14="http://schemas.microsoft.com/office/powerpoint/2010/main" val="271640382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12842" y="162169"/>
            <a:ext cx="6542088" cy="685800"/>
          </a:xfrm>
        </p:spPr>
        <p:txBody>
          <a:bodyPr/>
          <a:lstStyle/>
          <a:p>
            <a:r>
              <a:rPr lang="en-US" dirty="0" err="1">
                <a:latin typeface="Arial" charset="0"/>
                <a:ea typeface="ＭＳ Ｐゴシック" charset="0"/>
              </a:rPr>
              <a:t>Forge.mil</a:t>
            </a:r>
            <a:r>
              <a:rPr lang="en-US" dirty="0">
                <a:latin typeface="Arial" charset="0"/>
                <a:ea typeface="ＭＳ Ｐゴシック" charset="0"/>
              </a:rPr>
              <a:t> Family of Services</a:t>
            </a:r>
          </a:p>
        </p:txBody>
      </p:sp>
      <p:cxnSp>
        <p:nvCxnSpPr>
          <p:cNvPr id="30723" name="AutoShape 8"/>
          <p:cNvCxnSpPr>
            <a:cxnSpLocks noChangeShapeType="1"/>
          </p:cNvCxnSpPr>
          <p:nvPr/>
        </p:nvCxnSpPr>
        <p:spPr bwMode="auto">
          <a:xfrm rot="5400000">
            <a:off x="3281362" y="3255963"/>
            <a:ext cx="403225" cy="2184400"/>
          </a:xfrm>
          <a:prstGeom prst="bentConnector3">
            <a:avLst>
              <a:gd name="adj1" fmla="val 50000"/>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cxnSp>
        <p:nvCxnSpPr>
          <p:cNvPr id="30724" name="AutoShape 9"/>
          <p:cNvCxnSpPr>
            <a:cxnSpLocks noChangeShapeType="1"/>
          </p:cNvCxnSpPr>
          <p:nvPr/>
        </p:nvCxnSpPr>
        <p:spPr bwMode="auto">
          <a:xfrm rot="16200000" flipH="1">
            <a:off x="5418931" y="3302794"/>
            <a:ext cx="403225" cy="2090738"/>
          </a:xfrm>
          <a:prstGeom prst="bentConnector3">
            <a:avLst>
              <a:gd name="adj1" fmla="val 50000"/>
            </a:avLst>
          </a:prstGeom>
          <a:noFill/>
          <a:ln w="19050">
            <a:solidFill>
              <a:schemeClr val="bg2"/>
            </a:solidFill>
            <a:miter lim="800000"/>
            <a:headEnd/>
            <a:tailEnd/>
          </a:ln>
          <a:extLst>
            <a:ext uri="{909E8E84-426E-40dd-AFC4-6F175D3DCCD1}">
              <a14:hiddenFill xmlns:a14="http://schemas.microsoft.com/office/drawing/2010/main">
                <a:noFill/>
              </a14:hiddenFill>
            </a:ext>
          </a:extLst>
        </p:spPr>
      </p:cxnSp>
      <p:pic>
        <p:nvPicPr>
          <p:cNvPr id="30725" name="Picture 4" descr="Forg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1077913"/>
            <a:ext cx="20732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5656263" y="4540250"/>
            <a:ext cx="2360612" cy="836613"/>
          </a:xfrm>
          <a:prstGeom prst="roundRect">
            <a:avLst>
              <a:gd name="adj" fmla="val 106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6" name="Rounded Rectangle 15"/>
          <p:cNvSpPr/>
          <p:nvPr/>
        </p:nvSpPr>
        <p:spPr>
          <a:xfrm>
            <a:off x="1192213" y="4540250"/>
            <a:ext cx="2360612" cy="836613"/>
          </a:xfrm>
          <a:prstGeom prst="roundRect">
            <a:avLst>
              <a:gd name="adj" fmla="val 106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30728" name="Picture 6" descr="ProjectFo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13275"/>
            <a:ext cx="1905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7" descr="SoftwareFor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988" y="4602163"/>
            <a:ext cx="19335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0" name="Text Box 10"/>
          <p:cNvSpPr txBox="1">
            <a:spLocks noChangeArrowheads="1"/>
          </p:cNvSpPr>
          <p:nvPr/>
        </p:nvSpPr>
        <p:spPr bwMode="auto">
          <a:xfrm>
            <a:off x="619125" y="5313363"/>
            <a:ext cx="3544888" cy="825500"/>
          </a:xfrm>
          <a:prstGeom prst="rect">
            <a:avLst/>
          </a:prstGeom>
          <a:noFill/>
          <a:ln>
            <a:noFill/>
          </a:ln>
          <a:effectLst>
            <a:prstShdw prst="shdw17" dist="17961" dir="2700000">
              <a:srgbClr val="965A13">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600" b="0">
                <a:solidFill>
                  <a:srgbClr val="000000"/>
                </a:solidFill>
                <a:cs typeface="Arial" charset="0"/>
              </a:rPr>
              <a:t>Free, collaborative development environment for open-source and DoD community source software </a:t>
            </a:r>
          </a:p>
        </p:txBody>
      </p:sp>
      <p:sp>
        <p:nvSpPr>
          <p:cNvPr id="30731" name="Text Box 11"/>
          <p:cNvSpPr txBox="1">
            <a:spLocks noChangeArrowheads="1"/>
          </p:cNvSpPr>
          <p:nvPr/>
        </p:nvSpPr>
        <p:spPr bwMode="auto">
          <a:xfrm>
            <a:off x="4895850" y="5313363"/>
            <a:ext cx="3544888" cy="825500"/>
          </a:xfrm>
          <a:prstGeom prst="rect">
            <a:avLst/>
          </a:prstGeom>
          <a:noFill/>
          <a:ln>
            <a:noFill/>
          </a:ln>
          <a:effectLst>
            <a:prstShdw prst="shdw17" dist="17961" dir="2700000">
              <a:srgbClr val="965A13">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600" b="0">
                <a:solidFill>
                  <a:srgbClr val="000000"/>
                </a:solidFill>
                <a:cs typeface="Arial" charset="0"/>
              </a:rPr>
              <a:t>On-demand, fee-for-service, development environment for individual programs and projects</a:t>
            </a:r>
          </a:p>
        </p:txBody>
      </p:sp>
      <p:grpSp>
        <p:nvGrpSpPr>
          <p:cNvPr id="30732" name="Group 27"/>
          <p:cNvGrpSpPr>
            <a:grpSpLocks/>
          </p:cNvGrpSpPr>
          <p:nvPr/>
        </p:nvGrpSpPr>
        <p:grpSpPr bwMode="auto">
          <a:xfrm>
            <a:off x="3395663" y="2428875"/>
            <a:ext cx="2352675" cy="1120775"/>
            <a:chOff x="3455315" y="2550160"/>
            <a:chExt cx="2352996" cy="1121470"/>
          </a:xfrm>
        </p:grpSpPr>
        <p:pic>
          <p:nvPicPr>
            <p:cNvPr id="30736" name="Picture 19" descr="Forge Color 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5315" y="2550160"/>
              <a:ext cx="1990445" cy="764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7" name="TextBox 22"/>
            <p:cNvSpPr txBox="1">
              <a:spLocks noChangeArrowheads="1"/>
            </p:cNvSpPr>
            <p:nvPr/>
          </p:nvSpPr>
          <p:spPr bwMode="auto">
            <a:xfrm>
              <a:off x="4216400" y="3271520"/>
              <a:ext cx="1591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r>
                <a:rPr lang="en-US" sz="2000" b="0">
                  <a:solidFill>
                    <a:srgbClr val="6185BB"/>
                  </a:solidFill>
                  <a:latin typeface="Arial Rounded MT Bold" charset="0"/>
                </a:rPr>
                <a:t>Community</a:t>
              </a:r>
            </a:p>
          </p:txBody>
        </p:sp>
      </p:grpSp>
      <p:sp>
        <p:nvSpPr>
          <p:cNvPr id="30733" name="TextBox 26"/>
          <p:cNvSpPr txBox="1">
            <a:spLocks noChangeArrowheads="1"/>
          </p:cNvSpPr>
          <p:nvPr/>
        </p:nvSpPr>
        <p:spPr bwMode="auto">
          <a:xfrm>
            <a:off x="2006600" y="3525838"/>
            <a:ext cx="513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eaLnBrk="1" hangingPunct="1"/>
            <a:r>
              <a:rPr lang="en-US" sz="1600" b="0">
                <a:solidFill>
                  <a:srgbClr val="000000"/>
                </a:solidFill>
                <a:cs typeface="Arial" charset="0"/>
              </a:rPr>
              <a:t>Collaborative content and knowledge management site for Forge.mil users to connect and share information</a:t>
            </a:r>
            <a:endParaRPr lang="en-US" sz="1600" b="0">
              <a:solidFill>
                <a:srgbClr val="000000"/>
              </a:solidFill>
              <a:latin typeface="Arial Narrow" charset="0"/>
            </a:endParaRPr>
          </a:p>
        </p:txBody>
      </p:sp>
      <p:cxnSp>
        <p:nvCxnSpPr>
          <p:cNvPr id="38" name="Elbow Connector 37"/>
          <p:cNvCxnSpPr/>
          <p:nvPr/>
        </p:nvCxnSpPr>
        <p:spPr>
          <a:xfrm rot="16200000" flipH="1">
            <a:off x="6149181" y="424657"/>
            <a:ext cx="477837" cy="3632200"/>
          </a:xfrm>
          <a:prstGeom prst="bentConnector3">
            <a:avLst>
              <a:gd name="adj1"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5400000">
            <a:off x="2470944" y="378619"/>
            <a:ext cx="477837" cy="3724275"/>
          </a:xfrm>
          <a:prstGeom prst="bentConnector3">
            <a:avLst>
              <a:gd name="adj1"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19386" y="6281615"/>
            <a:ext cx="6270316" cy="461665"/>
          </a:xfrm>
          <a:prstGeom prst="rect">
            <a:avLst/>
          </a:prstGeom>
          <a:noFill/>
        </p:spPr>
        <p:txBody>
          <a:bodyPr wrap="none" rtlCol="0">
            <a:spAutoFit/>
          </a:bodyPr>
          <a:lstStyle/>
          <a:p>
            <a:r>
              <a:rPr lang="en-US" dirty="0" err="1" smtClean="0">
                <a:solidFill>
                  <a:srgbClr val="FF0000"/>
                </a:solidFill>
              </a:rPr>
              <a:t>Forge.mil</a:t>
            </a:r>
            <a:r>
              <a:rPr lang="en-US" dirty="0" smtClean="0">
                <a:solidFill>
                  <a:srgbClr val="FF0000"/>
                </a:solidFill>
              </a:rPr>
              <a:t> != </a:t>
            </a:r>
            <a:r>
              <a:rPr lang="en-US" dirty="0" err="1" smtClean="0">
                <a:solidFill>
                  <a:srgbClr val="FF0000"/>
                </a:solidFill>
              </a:rPr>
              <a:t>DoD’s</a:t>
            </a:r>
            <a:r>
              <a:rPr lang="en-US" dirty="0" smtClean="0">
                <a:solidFill>
                  <a:srgbClr val="FF0000"/>
                </a:solidFill>
              </a:rPr>
              <a:t> Open Source Interface</a:t>
            </a:r>
            <a:endParaRPr lang="en-US" dirty="0">
              <a:solidFill>
                <a:srgbClr val="FF0000"/>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9608" y="171938"/>
            <a:ext cx="6542088" cy="685800"/>
          </a:xfrm>
        </p:spPr>
        <p:txBody>
          <a:bodyPr/>
          <a:lstStyle/>
          <a:p>
            <a:r>
              <a:rPr lang="en-US" dirty="0" smtClean="0">
                <a:latin typeface="Arial" charset="0"/>
                <a:ea typeface="ＭＳ Ｐゴシック" charset="0"/>
              </a:rPr>
              <a:t>Tools are Great, But…</a:t>
            </a:r>
            <a:endParaRPr lang="en-US" dirty="0">
              <a:latin typeface="Arial" charset="0"/>
              <a:ea typeface="ＭＳ Ｐゴシック" charset="0"/>
            </a:endParaRPr>
          </a:p>
        </p:txBody>
      </p:sp>
      <p:sp>
        <p:nvSpPr>
          <p:cNvPr id="2" name="TextBox 1"/>
          <p:cNvSpPr txBox="1"/>
          <p:nvPr/>
        </p:nvSpPr>
        <p:spPr>
          <a:xfrm>
            <a:off x="429846" y="1045307"/>
            <a:ext cx="6249427" cy="461665"/>
          </a:xfrm>
          <a:prstGeom prst="rect">
            <a:avLst/>
          </a:prstGeom>
          <a:noFill/>
        </p:spPr>
        <p:txBody>
          <a:bodyPr wrap="none" rtlCol="0">
            <a:spAutoFit/>
          </a:bodyPr>
          <a:lstStyle/>
          <a:p>
            <a:r>
              <a:rPr lang="en-US" dirty="0" smtClean="0">
                <a:solidFill>
                  <a:schemeClr val="tx2"/>
                </a:solidFill>
              </a:rPr>
              <a:t>Culture Has to Change To Fulfill Promise!</a:t>
            </a:r>
            <a:endParaRPr lang="en-US" dirty="0">
              <a:solidFill>
                <a:schemeClr val="tx2"/>
              </a:solidFill>
            </a:endParaRPr>
          </a:p>
        </p:txBody>
      </p:sp>
      <p:pic>
        <p:nvPicPr>
          <p:cNvPr id="4" name="Picture 3" descr="Cultural+chan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402" y="1684215"/>
            <a:ext cx="6294783" cy="4343400"/>
          </a:xfrm>
          <a:prstGeom prst="rect">
            <a:avLst/>
          </a:prstGeom>
        </p:spPr>
      </p:pic>
    </p:spTree>
    <p:extLst>
      <p:ext uri="{BB962C8B-B14F-4D97-AF65-F5344CB8AC3E}">
        <p14:creationId xmlns:p14="http://schemas.microsoft.com/office/powerpoint/2010/main" val="50663269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2611" y="171938"/>
            <a:ext cx="6542088" cy="685800"/>
          </a:xfrm>
        </p:spPr>
        <p:txBody>
          <a:bodyPr/>
          <a:lstStyle/>
          <a:p>
            <a:r>
              <a:rPr lang="en-US" sz="2400" dirty="0" smtClean="0">
                <a:latin typeface="Arial" charset="0"/>
                <a:ea typeface="ＭＳ Ｐゴシック" charset="0"/>
              </a:rPr>
              <a:t>OSS Methods/Consumption Being Driven…</a:t>
            </a:r>
            <a:endParaRPr lang="en-US" sz="2400" dirty="0">
              <a:latin typeface="Arial" charset="0"/>
              <a:ea typeface="ＭＳ Ｐゴシック" charset="0"/>
            </a:endParaRPr>
          </a:p>
        </p:txBody>
      </p:sp>
      <p:sp>
        <p:nvSpPr>
          <p:cNvPr id="2" name="TextBox 1"/>
          <p:cNvSpPr txBox="1"/>
          <p:nvPr/>
        </p:nvSpPr>
        <p:spPr>
          <a:xfrm>
            <a:off x="117238" y="1182073"/>
            <a:ext cx="5247650" cy="461665"/>
          </a:xfrm>
          <a:prstGeom prst="rect">
            <a:avLst/>
          </a:prstGeom>
          <a:noFill/>
        </p:spPr>
        <p:txBody>
          <a:bodyPr wrap="none" rtlCol="0">
            <a:spAutoFit/>
          </a:bodyPr>
          <a:lstStyle/>
          <a:p>
            <a:r>
              <a:rPr lang="en-US" dirty="0" smtClean="0">
                <a:solidFill>
                  <a:schemeClr val="tx2"/>
                </a:solidFill>
              </a:rPr>
              <a:t>By the wave of economic pressure</a:t>
            </a:r>
            <a:endParaRPr lang="en-US" dirty="0">
              <a:solidFill>
                <a:schemeClr val="tx2"/>
              </a:solidFill>
            </a:endParaRPr>
          </a:p>
        </p:txBody>
      </p:sp>
      <p:pic>
        <p:nvPicPr>
          <p:cNvPr id="3" name="Picture 2" descr="091029wa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11" y="1974362"/>
            <a:ext cx="4488897" cy="3271715"/>
          </a:xfrm>
          <a:prstGeom prst="rect">
            <a:avLst/>
          </a:prstGeom>
        </p:spPr>
      </p:pic>
      <p:sp>
        <p:nvSpPr>
          <p:cNvPr id="5" name="TextBox 4"/>
          <p:cNvSpPr txBox="1"/>
          <p:nvPr/>
        </p:nvSpPr>
        <p:spPr>
          <a:xfrm>
            <a:off x="4698997" y="2891668"/>
            <a:ext cx="4396154" cy="1323439"/>
          </a:xfrm>
          <a:prstGeom prst="rect">
            <a:avLst/>
          </a:prstGeom>
          <a:noFill/>
        </p:spPr>
        <p:txBody>
          <a:bodyPr wrap="square" rtlCol="0">
            <a:spAutoFit/>
          </a:bodyPr>
          <a:lstStyle/>
          <a:p>
            <a:pPr marL="342900" indent="-342900">
              <a:buFont typeface="Arial"/>
              <a:buChar char="•"/>
            </a:pPr>
            <a:r>
              <a:rPr lang="en-US" sz="2000" dirty="0" err="1" smtClean="0">
                <a:solidFill>
                  <a:srgbClr val="000000"/>
                </a:solidFill>
              </a:rPr>
              <a:t>DoD</a:t>
            </a:r>
            <a:r>
              <a:rPr lang="en-US" sz="2000" dirty="0" smtClean="0">
                <a:solidFill>
                  <a:srgbClr val="000000"/>
                </a:solidFill>
              </a:rPr>
              <a:t> Budget Cuts</a:t>
            </a:r>
          </a:p>
          <a:p>
            <a:pPr marL="342900" indent="-342900">
              <a:buFont typeface="Arial"/>
              <a:buChar char="•"/>
            </a:pPr>
            <a:r>
              <a:rPr lang="en-US" sz="2000" dirty="0" err="1" smtClean="0">
                <a:solidFill>
                  <a:srgbClr val="000000"/>
                </a:solidFill>
              </a:rPr>
              <a:t>Gov</a:t>
            </a:r>
            <a:r>
              <a:rPr lang="en-US" sz="2000" dirty="0" smtClean="0">
                <a:solidFill>
                  <a:srgbClr val="000000"/>
                </a:solidFill>
              </a:rPr>
              <a:t> Data Center Consolidation</a:t>
            </a:r>
          </a:p>
          <a:p>
            <a:pPr marL="342900" indent="-342900">
              <a:buFont typeface="Arial"/>
              <a:buChar char="•"/>
            </a:pPr>
            <a:r>
              <a:rPr lang="en-US" sz="2000" dirty="0" smtClean="0">
                <a:solidFill>
                  <a:srgbClr val="000000"/>
                </a:solidFill>
              </a:rPr>
              <a:t>Greater Acquisition Oversight</a:t>
            </a:r>
          </a:p>
          <a:p>
            <a:pPr marL="342900" indent="-342900">
              <a:buFont typeface="Arial"/>
              <a:buChar char="•"/>
            </a:pPr>
            <a:r>
              <a:rPr lang="en-US" sz="2000" dirty="0" smtClean="0">
                <a:solidFill>
                  <a:srgbClr val="000000"/>
                </a:solidFill>
              </a:rPr>
              <a:t>‘Cloud First’ Strategy</a:t>
            </a:r>
            <a:endParaRPr lang="en-US" sz="2000" dirty="0">
              <a:solidFill>
                <a:srgbClr val="000000"/>
              </a:solidFill>
            </a:endParaRPr>
          </a:p>
        </p:txBody>
      </p:sp>
    </p:spTree>
    <p:extLst>
      <p:ext uri="{BB962C8B-B14F-4D97-AF65-F5344CB8AC3E}">
        <p14:creationId xmlns:p14="http://schemas.microsoft.com/office/powerpoint/2010/main" val="1877756050"/>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49608" y="171938"/>
            <a:ext cx="6542088" cy="685800"/>
          </a:xfrm>
        </p:spPr>
        <p:txBody>
          <a:bodyPr/>
          <a:lstStyle/>
          <a:p>
            <a:r>
              <a:rPr lang="en-US" dirty="0" err="1" smtClean="0">
                <a:latin typeface="Arial" charset="0"/>
                <a:ea typeface="ＭＳ Ｐゴシック" charset="0"/>
              </a:rPr>
              <a:t>Forge.mil</a:t>
            </a:r>
            <a:r>
              <a:rPr lang="en-US" dirty="0" smtClean="0">
                <a:latin typeface="Arial" charset="0"/>
                <a:ea typeface="ＭＳ Ｐゴシック" charset="0"/>
              </a:rPr>
              <a:t> Responds By…</a:t>
            </a:r>
            <a:endParaRPr lang="en-US" dirty="0">
              <a:latin typeface="Arial" charset="0"/>
              <a:ea typeface="ＭＳ Ｐゴシック" charset="0"/>
            </a:endParaRPr>
          </a:p>
        </p:txBody>
      </p:sp>
      <p:sp>
        <p:nvSpPr>
          <p:cNvPr id="2" name="TextBox 1"/>
          <p:cNvSpPr txBox="1"/>
          <p:nvPr/>
        </p:nvSpPr>
        <p:spPr>
          <a:xfrm>
            <a:off x="429846" y="1123459"/>
            <a:ext cx="7566945" cy="461665"/>
          </a:xfrm>
          <a:prstGeom prst="rect">
            <a:avLst/>
          </a:prstGeom>
          <a:noFill/>
        </p:spPr>
        <p:txBody>
          <a:bodyPr wrap="none" rtlCol="0">
            <a:spAutoFit/>
          </a:bodyPr>
          <a:lstStyle/>
          <a:p>
            <a:r>
              <a:rPr lang="en-US" dirty="0" smtClean="0">
                <a:solidFill>
                  <a:schemeClr val="tx2"/>
                </a:solidFill>
              </a:rPr>
              <a:t>Utilizing Open Source To Add a ‘Social </a:t>
            </a:r>
            <a:r>
              <a:rPr lang="en-US" dirty="0" err="1" smtClean="0">
                <a:solidFill>
                  <a:schemeClr val="tx2"/>
                </a:solidFill>
              </a:rPr>
              <a:t>Dev</a:t>
            </a:r>
            <a:r>
              <a:rPr lang="en-US" dirty="0" smtClean="0">
                <a:solidFill>
                  <a:schemeClr val="tx2"/>
                </a:solidFill>
              </a:rPr>
              <a:t>’ Space</a:t>
            </a:r>
            <a:endParaRPr lang="en-US" dirty="0">
              <a:solidFill>
                <a:schemeClr val="tx2"/>
              </a:solidFill>
            </a:endParaRPr>
          </a:p>
        </p:txBody>
      </p:sp>
      <p:sp>
        <p:nvSpPr>
          <p:cNvPr id="5" name="TextBox 4"/>
          <p:cNvSpPr txBox="1"/>
          <p:nvPr/>
        </p:nvSpPr>
        <p:spPr>
          <a:xfrm>
            <a:off x="3956539" y="2598578"/>
            <a:ext cx="5021385" cy="1631216"/>
          </a:xfrm>
          <a:prstGeom prst="rect">
            <a:avLst/>
          </a:prstGeom>
          <a:noFill/>
        </p:spPr>
        <p:txBody>
          <a:bodyPr wrap="square" rtlCol="0">
            <a:spAutoFit/>
          </a:bodyPr>
          <a:lstStyle/>
          <a:p>
            <a:pPr marL="342900" indent="-342900">
              <a:buFont typeface="Arial"/>
              <a:buChar char="•"/>
            </a:pPr>
            <a:r>
              <a:rPr lang="en-US" sz="2000" dirty="0" smtClean="0">
                <a:solidFill>
                  <a:srgbClr val="000000"/>
                </a:solidFill>
              </a:rPr>
              <a:t>‘Community Layer’ Build Out</a:t>
            </a:r>
          </a:p>
          <a:p>
            <a:pPr marL="342900" indent="-342900">
              <a:buFont typeface="Arial"/>
              <a:buChar char="•"/>
            </a:pPr>
            <a:r>
              <a:rPr lang="en-US" sz="2000" dirty="0" smtClean="0">
                <a:solidFill>
                  <a:srgbClr val="000000"/>
                </a:solidFill>
              </a:rPr>
              <a:t>Integration with Project Tools (ALM)</a:t>
            </a:r>
          </a:p>
          <a:p>
            <a:pPr marL="342900" indent="-342900">
              <a:buFont typeface="Arial"/>
              <a:buChar char="•"/>
            </a:pPr>
            <a:r>
              <a:rPr lang="en-US" sz="2000" dirty="0" smtClean="0">
                <a:solidFill>
                  <a:srgbClr val="000000"/>
                </a:solidFill>
              </a:rPr>
              <a:t>Basic Reputation Management</a:t>
            </a:r>
          </a:p>
          <a:p>
            <a:pPr marL="342900" indent="-342900">
              <a:buFont typeface="Arial"/>
              <a:buChar char="•"/>
            </a:pPr>
            <a:r>
              <a:rPr lang="en-US" sz="2000" dirty="0" smtClean="0">
                <a:solidFill>
                  <a:srgbClr val="000000"/>
                </a:solidFill>
              </a:rPr>
              <a:t>Cross-project Collaboration Areas</a:t>
            </a:r>
          </a:p>
          <a:p>
            <a:pPr marL="342900" indent="-342900">
              <a:buFont typeface="Arial"/>
              <a:buChar char="•"/>
            </a:pPr>
            <a:r>
              <a:rPr lang="en-US" sz="2000" dirty="0" smtClean="0">
                <a:solidFill>
                  <a:srgbClr val="000000"/>
                </a:solidFill>
              </a:rPr>
              <a:t>Larger Communities of Interest</a:t>
            </a:r>
            <a:endParaRPr lang="en-US" sz="2000" dirty="0">
              <a:solidFill>
                <a:srgbClr val="000000"/>
              </a:solidFill>
            </a:endParaRPr>
          </a:p>
        </p:txBody>
      </p:sp>
      <p:pic>
        <p:nvPicPr>
          <p:cNvPr id="4" name="Picture 3" descr="drupal1.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62" y="1890344"/>
            <a:ext cx="3175000" cy="3175000"/>
          </a:xfrm>
          <a:prstGeom prst="rect">
            <a:avLst/>
          </a:prstGeom>
        </p:spPr>
      </p:pic>
    </p:spTree>
    <p:extLst>
      <p:ext uri="{BB962C8B-B14F-4D97-AF65-F5344CB8AC3E}">
        <p14:creationId xmlns:p14="http://schemas.microsoft.com/office/powerpoint/2010/main" val="81717906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2"/>
          <p:cNvSpPr>
            <a:spLocks noGrp="1"/>
          </p:cNvSpPr>
          <p:nvPr>
            <p:ph type="title"/>
          </p:nvPr>
        </p:nvSpPr>
        <p:spPr>
          <a:xfrm>
            <a:off x="73766" y="171938"/>
            <a:ext cx="6542088" cy="685800"/>
          </a:xfrm>
        </p:spPr>
        <p:txBody>
          <a:bodyPr/>
          <a:lstStyle/>
          <a:p>
            <a:r>
              <a:rPr lang="en-US" dirty="0" err="1" smtClean="0">
                <a:latin typeface="Arial" charset="0"/>
                <a:ea typeface="ＭＳ Ｐゴシック" charset="0"/>
              </a:rPr>
              <a:t>Forge.mil</a:t>
            </a:r>
            <a:r>
              <a:rPr lang="en-US" dirty="0" smtClean="0">
                <a:latin typeface="Arial" charset="0"/>
                <a:ea typeface="ＭＳ Ｐゴシック" charset="0"/>
              </a:rPr>
              <a:t> Community Value</a:t>
            </a:r>
            <a:endParaRPr lang="en-US" dirty="0">
              <a:latin typeface="Arial" charset="0"/>
              <a:ea typeface="ＭＳ Ｐゴシック" charset="0"/>
            </a:endParaRPr>
          </a:p>
        </p:txBody>
      </p:sp>
      <p:sp>
        <p:nvSpPr>
          <p:cNvPr id="32771" name="TextBox 5"/>
          <p:cNvSpPr txBox="1">
            <a:spLocks noChangeArrowheads="1"/>
          </p:cNvSpPr>
          <p:nvPr/>
        </p:nvSpPr>
        <p:spPr bwMode="auto">
          <a:xfrm>
            <a:off x="4362450" y="1046163"/>
            <a:ext cx="47625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eaLnBrk="1" hangingPunct="1">
              <a:spcAft>
                <a:spcPts val="1200"/>
              </a:spcAft>
              <a:buFont typeface="Arial" charset="0"/>
              <a:buChar char="•"/>
            </a:pPr>
            <a:r>
              <a:rPr lang="en-US" sz="2000" dirty="0">
                <a:solidFill>
                  <a:srgbClr val="000000"/>
                </a:solidFill>
              </a:rPr>
              <a:t>Connect with other </a:t>
            </a:r>
            <a:r>
              <a:rPr lang="en-US" sz="2000" dirty="0" err="1">
                <a:solidFill>
                  <a:srgbClr val="000000"/>
                </a:solidFill>
              </a:rPr>
              <a:t>Forge.mil</a:t>
            </a:r>
            <a:r>
              <a:rPr lang="en-US" sz="2000" dirty="0">
                <a:solidFill>
                  <a:srgbClr val="000000"/>
                </a:solidFill>
              </a:rPr>
              <a:t> users</a:t>
            </a:r>
          </a:p>
          <a:p>
            <a:pPr eaLnBrk="1" hangingPunct="1">
              <a:spcAft>
                <a:spcPts val="1200"/>
              </a:spcAft>
              <a:buFont typeface="Arial" charset="0"/>
              <a:buChar char="•"/>
            </a:pPr>
            <a:r>
              <a:rPr lang="en-US" sz="2000" dirty="0">
                <a:solidFill>
                  <a:srgbClr val="000000"/>
                </a:solidFill>
              </a:rPr>
              <a:t>Find </a:t>
            </a:r>
            <a:r>
              <a:rPr lang="en-US" sz="2000" dirty="0" smtClean="0">
                <a:solidFill>
                  <a:srgbClr val="000000"/>
                </a:solidFill>
              </a:rPr>
              <a:t>Software/Projects</a:t>
            </a:r>
            <a:endParaRPr lang="en-US" sz="2000" dirty="0">
              <a:solidFill>
                <a:srgbClr val="000000"/>
              </a:solidFill>
            </a:endParaRPr>
          </a:p>
          <a:p>
            <a:pPr eaLnBrk="1" hangingPunct="1">
              <a:spcAft>
                <a:spcPts val="1200"/>
              </a:spcAft>
              <a:buFont typeface="Arial" charset="0"/>
              <a:buChar char="•"/>
            </a:pPr>
            <a:r>
              <a:rPr lang="en-US" sz="2000" dirty="0">
                <a:solidFill>
                  <a:srgbClr val="000000"/>
                </a:solidFill>
              </a:rPr>
              <a:t>Discover and join sub-communities or Groups</a:t>
            </a:r>
          </a:p>
          <a:p>
            <a:pPr eaLnBrk="1" hangingPunct="1">
              <a:spcAft>
                <a:spcPts val="1200"/>
              </a:spcAft>
              <a:buFont typeface="Arial" charset="0"/>
              <a:buChar char="•"/>
            </a:pPr>
            <a:r>
              <a:rPr lang="en-US" sz="2000" dirty="0">
                <a:solidFill>
                  <a:srgbClr val="000000"/>
                </a:solidFill>
              </a:rPr>
              <a:t>Improve Collaboration</a:t>
            </a:r>
          </a:p>
          <a:p>
            <a:pPr eaLnBrk="1" hangingPunct="1">
              <a:spcAft>
                <a:spcPts val="1200"/>
              </a:spcAft>
              <a:buFont typeface="Arial" charset="0"/>
              <a:buChar char="•"/>
            </a:pPr>
            <a:r>
              <a:rPr lang="en-US" sz="2000" dirty="0">
                <a:solidFill>
                  <a:srgbClr val="000000"/>
                </a:solidFill>
              </a:rPr>
              <a:t>Share Ideas or find Ideas to act on</a:t>
            </a:r>
          </a:p>
          <a:p>
            <a:pPr eaLnBrk="1" hangingPunct="1">
              <a:spcAft>
                <a:spcPts val="1200"/>
              </a:spcAft>
              <a:buFont typeface="Arial" charset="0"/>
              <a:buChar char="•"/>
            </a:pPr>
            <a:r>
              <a:rPr lang="en-US" sz="2000" dirty="0">
                <a:solidFill>
                  <a:srgbClr val="000000"/>
                </a:solidFill>
              </a:rPr>
              <a:t>Share Knowledge, Experience and Lessons Learned</a:t>
            </a:r>
          </a:p>
          <a:p>
            <a:pPr eaLnBrk="1" hangingPunct="1">
              <a:spcAft>
                <a:spcPts val="1200"/>
              </a:spcAft>
              <a:buFont typeface="Arial" charset="0"/>
              <a:buChar char="•"/>
            </a:pPr>
            <a:r>
              <a:rPr lang="en-US" sz="2000" dirty="0">
                <a:solidFill>
                  <a:srgbClr val="000000"/>
                </a:solidFill>
              </a:rPr>
              <a:t>Find Answer and Solutions</a:t>
            </a:r>
          </a:p>
          <a:p>
            <a:pPr eaLnBrk="1" hangingPunct="1">
              <a:spcAft>
                <a:spcPts val="1200"/>
              </a:spcAft>
              <a:buFont typeface="Arial" charset="0"/>
              <a:buChar char="•"/>
            </a:pPr>
            <a:r>
              <a:rPr lang="en-US" sz="2000" dirty="0">
                <a:solidFill>
                  <a:srgbClr val="000000"/>
                </a:solidFill>
              </a:rPr>
              <a:t>Cast a Wider Net to Find the Answer</a:t>
            </a:r>
          </a:p>
          <a:p>
            <a:pPr eaLnBrk="1" hangingPunct="1">
              <a:spcAft>
                <a:spcPts val="1200"/>
              </a:spcAft>
              <a:buFont typeface="Arial" charset="0"/>
              <a:buChar char="•"/>
            </a:pPr>
            <a:r>
              <a:rPr lang="en-US" sz="2000" dirty="0">
                <a:solidFill>
                  <a:srgbClr val="000000"/>
                </a:solidFill>
              </a:rPr>
              <a:t>Expand the Discussions</a:t>
            </a:r>
          </a:p>
          <a:p>
            <a:pPr eaLnBrk="1" hangingPunct="1">
              <a:spcAft>
                <a:spcPts val="1200"/>
              </a:spcAft>
              <a:buFont typeface="Arial" charset="0"/>
              <a:buChar char="•"/>
            </a:pPr>
            <a:r>
              <a:rPr lang="en-US" sz="2000" dirty="0">
                <a:solidFill>
                  <a:srgbClr val="000000"/>
                </a:solidFill>
              </a:rPr>
              <a:t>See the Bigger Picture</a:t>
            </a:r>
          </a:p>
        </p:txBody>
      </p:sp>
      <p:pic>
        <p:nvPicPr>
          <p:cNvPr id="32772" name="Picture 5"/>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420" t="12740" r="61880" b="5920"/>
          <a:stretch>
            <a:fillRect/>
          </a:stretch>
        </p:blipFill>
        <p:spPr>
          <a:xfrm>
            <a:off x="260350" y="1196975"/>
            <a:ext cx="4005263" cy="4640263"/>
          </a:xfrm>
          <a:noFill/>
          <a:ln w="19050">
            <a:solidFill>
              <a:srgbClr val="164970"/>
            </a:solidFill>
            <a:miter lim="800000"/>
            <a:headEnd/>
            <a:tailEnd/>
          </a:ln>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5888" y="141288"/>
            <a:ext cx="6595574" cy="685800"/>
          </a:xfrm>
        </p:spPr>
        <p:txBody>
          <a:bodyPr/>
          <a:lstStyle/>
          <a:p>
            <a:r>
              <a:rPr lang="en-US" dirty="0" err="1">
                <a:latin typeface="Arial" charset="0"/>
                <a:ea typeface="ＭＳ Ｐゴシック" charset="0"/>
              </a:rPr>
              <a:t>Forge.mil</a:t>
            </a:r>
            <a:r>
              <a:rPr lang="en-US" dirty="0">
                <a:latin typeface="Arial" charset="0"/>
                <a:ea typeface="ＭＳ Ｐゴシック" charset="0"/>
              </a:rPr>
              <a:t> </a:t>
            </a:r>
            <a:r>
              <a:rPr lang="en-US" dirty="0" smtClean="0">
                <a:latin typeface="Arial" charset="0"/>
                <a:ea typeface="ＭＳ Ｐゴシック" charset="0"/>
              </a:rPr>
              <a:t>Community Profile</a:t>
            </a:r>
            <a:endParaRPr lang="en-US" dirty="0">
              <a:latin typeface="Arial" charset="0"/>
              <a:ea typeface="ＭＳ Ｐゴシック" charset="0"/>
            </a:endParaRPr>
          </a:p>
        </p:txBody>
      </p:sp>
      <p:pic>
        <p:nvPicPr>
          <p:cNvPr id="2" name="Picture 1" descr="gmartin-profil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5924354"/>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4_Default Design">
  <a:themeElements>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fontScheme name="3_Default Design">
      <a:majorFont>
        <a:latin typeface="Arial"/>
        <a:ea typeface="ＭＳ Ｐゴシック"/>
        <a:cs typeface="Arial"/>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fontScheme name="3_Default Design">
      <a:majorFont>
        <a:latin typeface="Arial"/>
        <a:ea typeface="ＭＳ Ｐゴシック"/>
        <a:cs typeface="Arial"/>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fontScheme name="3_Default Design">
      <a:majorFont>
        <a:latin typeface="Arial"/>
        <a:ea typeface="ＭＳ Ｐゴシック"/>
        <a:cs typeface="Arial"/>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fontScheme name="3_Default Design">
      <a:majorFont>
        <a:latin typeface="Arial"/>
        <a:ea typeface="ＭＳ Ｐゴシック"/>
        <a:cs typeface="Arial"/>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94ADD1"/>
        </a:dk1>
        <a:lt1>
          <a:srgbClr val="FFFFFF"/>
        </a:lt1>
        <a:dk2>
          <a:srgbClr val="1B8FC8"/>
        </a:dk2>
        <a:lt2>
          <a:srgbClr val="000000"/>
        </a:lt2>
        <a:accent1>
          <a:srgbClr val="FA961F"/>
        </a:accent1>
        <a:accent2>
          <a:srgbClr val="40A830"/>
        </a:accent2>
        <a:accent3>
          <a:srgbClr val="ABC6E0"/>
        </a:accent3>
        <a:accent4>
          <a:srgbClr val="DADADA"/>
        </a:accent4>
        <a:accent5>
          <a:srgbClr val="FCC9AB"/>
        </a:accent5>
        <a:accent6>
          <a:srgbClr val="39982A"/>
        </a:accent6>
        <a:hlink>
          <a:srgbClr val="1F679D"/>
        </a:hlink>
        <a:folHlink>
          <a:srgbClr val="E6472D"/>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Forge.mil Overview</Template>
  <TotalTime>23156</TotalTime>
  <Words>2234</Words>
  <Application>Microsoft Macintosh PowerPoint</Application>
  <PresentationFormat>On-screen Show (4:3)</PresentationFormat>
  <Paragraphs>181</Paragraphs>
  <Slides>14</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Arial</vt:lpstr>
      <vt:lpstr>ＭＳ Ｐゴシック</vt:lpstr>
      <vt:lpstr>Arial Narrow</vt:lpstr>
      <vt:lpstr>Verdana</vt:lpstr>
      <vt:lpstr>Arial Black</vt:lpstr>
      <vt:lpstr>Times New Roman</vt:lpstr>
      <vt:lpstr>Arial Rounded MT Bold</vt:lpstr>
      <vt:lpstr>4_Default Design</vt:lpstr>
      <vt:lpstr>5_Default Design</vt:lpstr>
      <vt:lpstr>3_Default Design</vt:lpstr>
      <vt:lpstr>6_Default Design</vt:lpstr>
      <vt:lpstr>Forge.mil OSS Methodologies/Consumption</vt:lpstr>
      <vt:lpstr>Forge.mil</vt:lpstr>
      <vt:lpstr>Forge.mil Vision</vt:lpstr>
      <vt:lpstr>Forge.mil Family of Services</vt:lpstr>
      <vt:lpstr>Tools are Great, But…</vt:lpstr>
      <vt:lpstr>OSS Methods/Consumption Being Driven…</vt:lpstr>
      <vt:lpstr>Forge.mil Responds By…</vt:lpstr>
      <vt:lpstr>Forge.mil Community Value</vt:lpstr>
      <vt:lpstr>Forge.mil Community Profile</vt:lpstr>
      <vt:lpstr>Forge.mil Community Dashboard</vt:lpstr>
      <vt:lpstr>Forge.mil Community Group Tools</vt:lpstr>
      <vt:lpstr>The Forge.mil Community Forge.mil by the Numbers</vt:lpstr>
      <vt:lpstr>Community Participation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Vietmeyer</dc:creator>
  <cp:lastModifiedBy>Guy Martin</cp:lastModifiedBy>
  <cp:revision>675</cp:revision>
  <dcterms:created xsi:type="dcterms:W3CDTF">2011-05-10T00:42:27Z</dcterms:created>
  <dcterms:modified xsi:type="dcterms:W3CDTF">2011-07-23T00:08:47Z</dcterms:modified>
</cp:coreProperties>
</file>